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12192000"/>
  <p:embeddedFontLst>
    <p:embeddedFont>
      <p:font typeface="Public Sans"/>
      <p:regular r:id="rId26"/>
      <p:bold r:id="rId27"/>
      <p:italic r:id="rId28"/>
      <p:boldItalic r:id="rId29"/>
    </p:embeddedFont>
    <p:embeddedFont>
      <p:font typeface="Oswal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ublicSans-regular.fntdata"/><Relationship Id="rId25" Type="http://schemas.openxmlformats.org/officeDocument/2006/relationships/slide" Target="slides/slide21.xml"/><Relationship Id="rId28" Type="http://schemas.openxmlformats.org/officeDocument/2006/relationships/font" Target="fonts/PublicSans-italic.fntdata"/><Relationship Id="rId27" Type="http://schemas.openxmlformats.org/officeDocument/2006/relationships/font" Target="fonts/PublicSans-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ublicSans-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everyone as they sit. Have TerpAI open in a second window for the live demo. 50 minutes total; more than half is you working at your table.</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Ask each question and have people raise hands. Acknowledge the worry about data: we cover exactly what's allowed in 5 minutes. Survey: 22% of staff don't use AI yet, and 49% cite privacy/policy concerns.</a:t>
            </a:r>
            <a:endParaRPr/>
          </a:p>
        </p:txBody>
      </p:sp>
      <p:sp>
        <p:nvSpPr>
          <p:cNvPr id="24" name="Google Shape;2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s3j_slide: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1" name="Google Shape;41;s3j_slide: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Frame the session: this first workshop is an orientation, a chance to level-set, and an invitation to keep learning together. Ask people to raise a hand (or stand) for the stage that fits them best: Curious, Exploring, Using, Building. Note the mix out loud; every stage belongs here. Then say: We don't have all the answers. There is far more possible with AI than one workshop can cover, and we want your help to build the support that gets us there. Pose the three questions and ask people to keep them in mind: How are you using AI today? What tools, training or support would help? Where could AI streamline or improve your work? Capture answers on sticky notes or the exit ticket. Close with the invitation: open hours follow this session. Bring something you're working on, get help from people who know these tools, and tell us what future workshops should cover.</a:t>
            </a:r>
            <a:endParaRPr/>
          </a:p>
        </p:txBody>
      </p:sp>
      <p:sp>
        <p:nvSpPr>
          <p:cNvPr id="42" name="Google Shape;42;s3j_slide: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 name="Google Shape;6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Switch to TerpAI. Paste the weak prompt, show the generic result. Then paste the structured prompt. Say: Same tool, same 10 seconds. The difference was me. Today you'll learn to do the second one.</a:t>
            </a:r>
            <a:endParaRPr/>
          </a:p>
        </p:txBody>
      </p:sp>
      <p:sp>
        <p:nvSpPr>
          <p:cNvPr id="68" name="Google Shape;6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These are the five learning outcomes. Outcomes 2, 3 and 5 are on the exit ticket; 1 and 4 we'll see at your tables.</a:t>
            </a:r>
            <a:endParaRPr/>
          </a:p>
        </p:txBody>
      </p:sp>
      <p:sp>
        <p:nvSpPr>
          <p:cNvPr id="84" name="Google Shape;8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UMD already pays for these; no personal account or credit card needed. L2 = approved for internal data; L3 = approved for high-sensitivity data. Most staff have TerpAI, Gemini/NotebookLM and Copilot Chat today. ChatGPT EDU and Claude need a licensed or department seat. Source: ai-resources.umd.edu/services.html</a:t>
            </a:r>
            <a:endParaRPr/>
          </a:p>
        </p:txBody>
      </p:sp>
      <p:sp>
        <p:nvSpPr>
          <p:cNvPr id="102" name="Google Shape;10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Most important slide for this audience. Walk left to right. Examples come from UMD's guidelines page (ai-resources.umd.edu/guidelines.html) and the IT-2 Data Classification Standard. The same table is on page 1 of the cheat sheet, with the 'When in doubt' rule. Today we only use fictional sample data.</a:t>
            </a:r>
            <a:endParaRPr/>
          </a:p>
        </p:txBody>
      </p:sp>
      <p:sp>
        <p:nvSpPr>
          <p:cNvPr id="142" name="Google Shape;1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today's hands-on tool. Everything you learn transfers to Gemini, Copilot or ChatGPT.</a:t>
            </a:r>
            <a:endParaRPr/>
          </a:p>
        </p:txBody>
      </p:sp>
      <p:sp>
        <p:nvSpPr>
          <p:cNvPr id="171" name="Google Shape;17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Most weak results come from missing context. Point back to the demo: the strong prompt had all four parts.</a:t>
            </a:r>
            <a:endParaRPr/>
          </a:p>
        </p:txBody>
      </p:sp>
      <p:sp>
        <p:nvSpPr>
          <p:cNvPr id="180" name="Google Shape;18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Live in TerpAI: ask a follow-up on the demo email, e.g. 'Make it shorter and add a line in Spanish', then 'Now turn this into a 2-sentence text message.' The magic is in the second and third message.</a:t>
            </a:r>
            <a:endParaRPr/>
          </a:p>
        </p:txBody>
      </p:sp>
      <p:sp>
        <p:nvSpPr>
          <p:cNvPr id="208" name="Google Shape;20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Address 'will this replace me?' directly if it comes up: today's frame is AI as an assistant that drafts; you decide, check and send.</a:t>
            </a:r>
            <a:endParaRPr/>
          </a:p>
        </p:txBody>
      </p:sp>
      <p:sp>
        <p:nvSpPr>
          <p:cNvPr id="222" name="Google Shape;22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sg_slide: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1" name="Google Shape;241;sg_slide: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These come straight from UMD's Generative AI Guidelines, approved January 15, 2025 (ai-resources.umd.edu/guidelines.html). 1) Staff may use GenAI for administrative work: streamlining workflows, business processes, drafting communications, assembling information for decisions. 2) Before integrating GenAI into your work processes, consult your supervisor about appropriate use in your role. 3) Do not put institutional data rated Level 2 (moderate) or higher into publicly available or outside tools, free or paid; use UMD-approved tools. Details: IT-2 Data Classification Standard (KB0012438). 4) You are responsible for making sure outputs are accurate, unbiased and appropriate. 5) Any AI-generated content in official communications, documents or reports should be disclosed and attributed; APA, Chicago and MLA all have formats for citing AI. A simple disclosure line works for most staff email, for example: "Drafted with help from TerpAI and reviewed by me."</a:t>
            </a:r>
            <a:endParaRPr/>
          </a:p>
        </p:txBody>
      </p:sp>
      <p:sp>
        <p:nvSpPr>
          <p:cNvPr id="242" name="Google Shape;242;sg_slide: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Floaters: help any table that can't log in; assign cards so scenarios are spread across tables. Laptop users can follow along on their own screen.</a:t>
            </a:r>
            <a:endParaRPr/>
          </a:p>
        </p:txBody>
      </p:sp>
      <p:sp>
        <p:nvSpPr>
          <p:cNvPr id="271" name="Google Shape;27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Any table can pick any card; roles are a guide, not a rule. Each card's data file (.txt, or .csv for Card C) is at go.umd.edu/AIMakerS1. Tables can upload the file into TerpAI or paste its text; either works.</a:t>
            </a:r>
            <a:endParaRPr/>
          </a:p>
        </p:txBody>
      </p:sp>
      <p:sp>
        <p:nvSpPr>
          <p:cNvPr id="291" name="Google Shape;29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Start the countdown timer. Floaters: coach tables that haven't typed yet. The attendee cards have no starter prompt on purpose; if a table is stuck, ask 'Who should it act as? What exactly do you need?' and point to the R-T-C-F table on page 2 of the cheat sheet. The facilitator copy of the cards has a starter prompt as a last resort.</a:t>
            </a:r>
            <a:endParaRPr/>
          </a:p>
        </p:txBody>
      </p:sp>
      <p:sp>
        <p:nvSpPr>
          <p:cNvPr id="320" name="Google Shape;320;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round is the Ah-ha. Coaching questions: What did it get wrong? Tell it. Who's the audience? Did you say so? What would you normally do next? Ask it to do that.</a:t>
            </a:r>
            <a:endParaRPr/>
          </a:p>
        </p:txBody>
      </p:sp>
      <p:sp>
        <p:nvSpPr>
          <p:cNvPr id="332" name="Google Shape;33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Tables that finish early: invite them to try a real task with names removed. Pick 3–4 tables with different scenarios for share-out.</a:t>
            </a:r>
            <a:endParaRPr/>
          </a:p>
        </p:txBody>
      </p:sp>
      <p:sp>
        <p:nvSpPr>
          <p:cNvPr id="344" name="Google Shape;34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Put each reporting table's TerpAI screen on the front display if possible. Write each 'minutes saved' estimate on the board to make the value concrete.</a:t>
            </a:r>
            <a:endParaRPr/>
          </a:p>
        </p:txBody>
      </p:sp>
      <p:sp>
        <p:nvSpPr>
          <p:cNvPr id="356" name="Google Shape;35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fs_slide: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73" name="Google Shape;373;fs_slide: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Facilitator spotlight, about 2 minutes per facilitator. Leave this slide up while each facilitator answers the four questions, then switch screens to show your own artifact (a doc, dashboard, deck, Claude project, scheduled task, etc.). Nothing on this slide needs to change between workshops.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1. The problem: what took too long, or wasn't possible before.</a:t>
            </a:r>
            <a:endParaRPr/>
          </a:p>
          <a:p>
            <a:pPr indent="0" lvl="0" marL="0" rtl="0" algn="l">
              <a:spcBef>
                <a:spcPts val="0"/>
              </a:spcBef>
              <a:spcAft>
                <a:spcPts val="0"/>
              </a:spcAft>
              <a:buNone/>
            </a:pPr>
            <a:r>
              <a:rPr lang="en-US"/>
              <a:t>2. The tools: name them plainly (for example Claude with a Gmail or Drive connector, NotebookLM over a set of documents, a scheduled task, a saved skill) and say briefly how they fit together.</a:t>
            </a:r>
            <a:endParaRPr/>
          </a:p>
          <a:p>
            <a:pPr indent="0" lvl="0" marL="0" rtl="0" algn="l">
              <a:spcBef>
                <a:spcPts val="0"/>
              </a:spcBef>
              <a:spcAft>
                <a:spcPts val="0"/>
              </a:spcAft>
              <a:buNone/>
            </a:pPr>
            <a:r>
              <a:rPr lang="en-US"/>
              <a:t>3. The result: show the real output on screen. Remove any names or Level 3–4 data first.</a:t>
            </a:r>
            <a:endParaRPr/>
          </a:p>
          <a:p>
            <a:pPr indent="0" lvl="0" marL="0" rtl="0" algn="l">
              <a:spcBef>
                <a:spcPts val="0"/>
              </a:spcBef>
              <a:spcAft>
                <a:spcPts val="0"/>
              </a:spcAft>
              <a:buNone/>
            </a:pPr>
            <a:r>
              <a:rPr lang="en-US"/>
              <a:t>4. The payoff: minutes or hours saved, or what you can do now that you couldn't before.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Mention one thing that went wrong and how you fixed it, which ties back to 'AI drafts, you decide.'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Close with: 'Today's cards were step one. Our next workshops build toward work like this.'</a:t>
            </a:r>
            <a:endParaRPr/>
          </a:p>
        </p:txBody>
      </p:sp>
      <p:sp>
        <p:nvSpPr>
          <p:cNvPr id="374" name="Google Shape;374;fs_slide: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Hold up the cheat sheet. Page 1: which tool to use and what data can go where. Page 2: the R-T-C-F prompt formula and follow-ups, UMD's five rules, and where to get help.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each person to name one specific task they'll try this week, not 'use AI more'. Prompt with examples from today's cards: summarize a long email thread, clean up meeting notes into action items, tidy a spreadsheet, turn one event into posts for several channels, rewrite a procedure as a plain-language checklist.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Start with TerpAI for everyday tasks. We'll send a short follow-up email in 2 weeks asking what they tried.</a:t>
            </a:r>
            <a:endParaRPr/>
          </a:p>
        </p:txBody>
      </p:sp>
      <p:sp>
        <p:nvSpPr>
          <p:cNvPr id="395" name="Google Shape;39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1" name="Google Shape;41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Leave this slide up while people scan the QR code and complete the Workshop Questionnaire (go.umd.edu/AIMakerS1Q, about 2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Walk the contacts; they match the end of page 2 of the cheat sheet:</a:t>
            </a:r>
            <a:endParaRPr/>
          </a:p>
          <a:p>
            <a:pPr indent="0" lvl="0" marL="0" rtl="0" algn="l">
              <a:spcBef>
                <a:spcPts val="0"/>
              </a:spcBef>
              <a:spcAft>
                <a:spcPts val="0"/>
              </a:spcAft>
              <a:buNone/>
            </a:pPr>
            <a:r>
              <a:rPr lang="en-US"/>
              <a:t>- Guidance and training: ai-resources.umd.edu</a:t>
            </a:r>
            <a:endParaRPr/>
          </a:p>
          <a:p>
            <a:pPr indent="0" lvl="0" marL="0" rtl="0" algn="l">
              <a:spcBef>
                <a:spcPts val="0"/>
              </a:spcBef>
              <a:spcAft>
                <a:spcPts val="0"/>
              </a:spcAft>
              <a:buNone/>
            </a:pPr>
            <a:r>
              <a:rPr lang="en-US"/>
              <a:t>- AI services questions (licenses, access): dit-ais@umd.edu</a:t>
            </a:r>
            <a:endParaRPr/>
          </a:p>
          <a:p>
            <a:pPr indent="0" lvl="0" marL="0" rtl="0" algn="l">
              <a:spcBef>
                <a:spcPts val="0"/>
              </a:spcBef>
              <a:spcAft>
                <a:spcPts val="0"/>
              </a:spcAft>
              <a:buNone/>
            </a:pPr>
            <a:r>
              <a:rPr lang="en-US"/>
              <a:t>- Is this tool or use allowed? Software Risk Management: software-risk-mgmt@umd.edu</a:t>
            </a:r>
            <a:endParaRPr/>
          </a:p>
          <a:p>
            <a:pPr indent="0" lvl="0" marL="0" rtl="0" algn="l">
              <a:spcBef>
                <a:spcPts val="0"/>
              </a:spcBef>
              <a:spcAft>
                <a:spcPts val="0"/>
              </a:spcAft>
              <a:buNone/>
            </a:pPr>
            <a:r>
              <a:rPr lang="en-US"/>
              <a:t>- IT Service Desk: 301-405-1500</a:t>
            </a:r>
            <a:endParaRPr/>
          </a:p>
          <a:p>
            <a:pPr indent="0" lvl="0" marL="0" rtl="0" algn="l">
              <a:spcBef>
                <a:spcPts val="0"/>
              </a:spcBef>
              <a:spcAft>
                <a:spcPts val="0"/>
              </a:spcAft>
              <a:buNone/>
            </a:pPr>
            <a:r>
              <a:rPr lang="en-US"/>
              <a:t>- Hands-on help: the AI Makerspace, engr-ai-maker@umd.edu, drop-in hours Thursdays 2–5 pm in AVW 1152. Bring a real project.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Announce the next workshop, Put Claude to Work, and thank everyone.</a:t>
            </a:r>
            <a:endParaRPr/>
          </a:p>
        </p:txBody>
      </p:sp>
      <p:sp>
        <p:nvSpPr>
          <p:cNvPr id="412" name="Google Shape;41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ai-resources.umd.edu/guidelines.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hyperlink" Target="mailto:engr-ai-maker@umd.edu" TargetMode="External"/><Relationship Id="rId5" Type="http://schemas.openxmlformats.org/officeDocument/2006/relationships/hyperlink" Target="https://terrapinworks.umd.edu/facilities/ai-makerspac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F"/>
        </a:solidFill>
      </p:bgPr>
    </p:bg>
    <p:spTree>
      <p:nvGrpSpPr>
        <p:cNvPr id="15" name="Shape 15"/>
        <p:cNvGrpSpPr/>
        <p:nvPr/>
      </p:nvGrpSpPr>
      <p:grpSpPr>
        <a:xfrm>
          <a:off x="0" y="0"/>
          <a:ext cx="0" cy="0"/>
          <a:chOff x="0" y="0"/>
          <a:chExt cx="0" cy="0"/>
        </a:xfrm>
      </p:grpSpPr>
      <p:sp>
        <p:nvSpPr>
          <p:cNvPr id="16" name="Google Shape;16;p3"/>
          <p:cNvSpPr/>
          <p:nvPr/>
        </p:nvSpPr>
        <p:spPr>
          <a:xfrm>
            <a:off x="0" y="0"/>
            <a:ext cx="152400" cy="6858000"/>
          </a:xfrm>
          <a:prstGeom prst="rect">
            <a:avLst/>
          </a:prstGeom>
          <a:solidFill>
            <a:srgbClr val="C8102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p:nvPr/>
        </p:nvSpPr>
        <p:spPr>
          <a:xfrm>
            <a:off x="812800" y="2052439"/>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D200"/>
              </a:buClr>
              <a:buSzPts val="1200"/>
              <a:buFont typeface="Public Sans"/>
              <a:buNone/>
            </a:pPr>
            <a:r>
              <a:rPr b="1" lang="en-US" sz="1200">
                <a:solidFill>
                  <a:srgbClr val="FFD200"/>
                </a:solidFill>
                <a:latin typeface="Public Sans"/>
                <a:ea typeface="Public Sans"/>
                <a:cs typeface="Public Sans"/>
                <a:sym typeface="Public Sans"/>
              </a:rPr>
              <a:t>AI MAKERSPACE · STAFF WORKSHOP 1</a:t>
            </a:r>
            <a:endParaRPr b="0" i="0" sz="1200" u="none" cap="none" strike="noStrike">
              <a:solidFill>
                <a:schemeClr val="dk1"/>
              </a:solidFill>
              <a:latin typeface="Calibri"/>
              <a:ea typeface="Calibri"/>
              <a:cs typeface="Calibri"/>
              <a:sym typeface="Calibri"/>
            </a:endParaRPr>
          </a:p>
        </p:txBody>
      </p:sp>
      <p:sp>
        <p:nvSpPr>
          <p:cNvPr id="18" name="Google Shape;18;p3"/>
          <p:cNvSpPr/>
          <p:nvPr/>
        </p:nvSpPr>
        <p:spPr>
          <a:xfrm>
            <a:off x="812800" y="2519759"/>
            <a:ext cx="10883392" cy="8636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7F5F0"/>
              </a:buClr>
              <a:buSzPts val="6000"/>
              <a:buFont typeface="Oswald"/>
              <a:buNone/>
            </a:pPr>
            <a:r>
              <a:rPr b="1" i="0" lang="en-US" sz="6000" u="none" cap="none" strike="noStrike">
                <a:solidFill>
                  <a:srgbClr val="F7F5F0"/>
                </a:solidFill>
                <a:latin typeface="Oswald"/>
                <a:ea typeface="Oswald"/>
                <a:cs typeface="Oswald"/>
                <a:sym typeface="Oswald"/>
              </a:rPr>
              <a:t>Your First AI Win</a:t>
            </a:r>
            <a:endParaRPr b="0" i="0" sz="6000" u="none" cap="none" strike="noStrike">
              <a:solidFill>
                <a:schemeClr val="dk1"/>
              </a:solidFill>
              <a:latin typeface="Calibri"/>
              <a:ea typeface="Calibri"/>
              <a:cs typeface="Calibri"/>
              <a:sym typeface="Calibri"/>
            </a:endParaRPr>
          </a:p>
        </p:txBody>
      </p:sp>
      <p:sp>
        <p:nvSpPr>
          <p:cNvPr id="19" name="Google Shape;19;p3"/>
          <p:cNvSpPr/>
          <p:nvPr/>
        </p:nvSpPr>
        <p:spPr>
          <a:xfrm>
            <a:off x="812800" y="3611959"/>
            <a:ext cx="8502650" cy="75168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CFCBC4"/>
              </a:buClr>
              <a:buSzPts val="2200"/>
              <a:buFont typeface="Public Sans"/>
              <a:buNone/>
            </a:pPr>
            <a:r>
              <a:rPr b="0" i="0" lang="en-US" sz="2200" u="none" cap="none" strike="noStrike">
                <a:solidFill>
                  <a:srgbClr val="CFCBC4"/>
                </a:solidFill>
                <a:latin typeface="Public Sans"/>
                <a:ea typeface="Public Sans"/>
                <a:cs typeface="Public Sans"/>
                <a:sym typeface="Public Sans"/>
              </a:rPr>
              <a:t>Use UMD's AI tools to finish a real work task, and take the skill back to your office.</a:t>
            </a:r>
            <a:endParaRPr b="0" i="0" sz="2200" u="none" cap="none" strike="noStrike">
              <a:solidFill>
                <a:schemeClr val="dk1"/>
              </a:solidFill>
              <a:latin typeface="Calibri"/>
              <a:ea typeface="Calibri"/>
              <a:cs typeface="Calibri"/>
              <a:sym typeface="Calibri"/>
            </a:endParaRPr>
          </a:p>
        </p:txBody>
      </p:sp>
      <p:sp>
        <p:nvSpPr>
          <p:cNvPr id="20" name="Google Shape;20;p3"/>
          <p:cNvSpPr/>
          <p:nvPr/>
        </p:nvSpPr>
        <p:spPr>
          <a:xfrm>
            <a:off x="812800" y="4592241"/>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9A59E"/>
              </a:buClr>
              <a:buSzPts val="1200"/>
              <a:buFont typeface="Public Sans"/>
              <a:buNone/>
            </a:pPr>
            <a:r>
              <a:rPr b="0" i="0" lang="en-US" sz="1200" u="none" cap="none" strike="noStrike">
                <a:solidFill>
                  <a:srgbClr val="A9A59E"/>
                </a:solidFill>
                <a:latin typeface="Public Sans"/>
                <a:ea typeface="Public Sans"/>
                <a:cs typeface="Public Sans"/>
                <a:sym typeface="Public Sans"/>
              </a:rPr>
              <a:t>Clark School Staff · </a:t>
            </a:r>
            <a:r>
              <a:rPr lang="en-US" sz="1200">
                <a:solidFill>
                  <a:srgbClr val="A9A59E"/>
                </a:solidFill>
                <a:latin typeface="Public Sans"/>
                <a:ea typeface="Public Sans"/>
                <a:cs typeface="Public Sans"/>
                <a:sym typeface="Public Sans"/>
              </a:rPr>
              <a:t>10/15/2026</a:t>
            </a:r>
            <a:r>
              <a:rPr b="0" i="0" lang="en-US" sz="1200" u="none" cap="none" strike="noStrike">
                <a:solidFill>
                  <a:srgbClr val="A9A59E"/>
                </a:solidFill>
                <a:latin typeface="Public Sans"/>
                <a:ea typeface="Public Sans"/>
                <a:cs typeface="Public Sans"/>
                <a:sym typeface="Public Sans"/>
              </a:rPr>
              <a:t> · AVW 115</a:t>
            </a:r>
            <a:r>
              <a:rPr lang="en-US" sz="1200">
                <a:solidFill>
                  <a:srgbClr val="A9A59E"/>
                </a:solidFill>
                <a:latin typeface="Public Sans"/>
                <a:ea typeface="Public Sans"/>
                <a:cs typeface="Public Sans"/>
                <a:sym typeface="Public Sans"/>
              </a:rPr>
              <a:t>2</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25" name="Shape 25"/>
        <p:cNvGrpSpPr/>
        <p:nvPr/>
      </p:nvGrpSpPr>
      <p:grpSpPr>
        <a:xfrm>
          <a:off x="0" y="0"/>
          <a:ext cx="0" cy="0"/>
          <a:chOff x="0" y="0"/>
          <a:chExt cx="0" cy="0"/>
        </a:xfrm>
      </p:grpSpPr>
      <p:sp>
        <p:nvSpPr>
          <p:cNvPr id="26" name="Google Shape;26;p4"/>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WARM-UP</a:t>
            </a:r>
            <a:endParaRPr b="0" i="0" sz="1200" u="none" cap="none" strike="noStrike">
              <a:solidFill>
                <a:schemeClr val="dk1"/>
              </a:solidFill>
              <a:latin typeface="Calibri"/>
              <a:ea typeface="Calibri"/>
              <a:cs typeface="Calibri"/>
              <a:sym typeface="Calibri"/>
            </a:endParaRPr>
          </a:p>
        </p:txBody>
      </p:sp>
      <p:sp>
        <p:nvSpPr>
          <p:cNvPr id="27" name="Google Shape;27;p4"/>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Quick show of hands</a:t>
            </a:r>
            <a:endParaRPr b="0" i="0" sz="3600" u="none" cap="none" strike="noStrike">
              <a:solidFill>
                <a:schemeClr val="dk1"/>
              </a:solidFill>
              <a:latin typeface="Calibri"/>
              <a:ea typeface="Calibri"/>
              <a:cs typeface="Calibri"/>
              <a:sym typeface="Calibri"/>
            </a:endParaRPr>
          </a:p>
        </p:txBody>
      </p:sp>
      <p:sp>
        <p:nvSpPr>
          <p:cNvPr id="28" name="Google Shape;28;p4"/>
          <p:cNvSpPr/>
          <p:nvPr/>
        </p:nvSpPr>
        <p:spPr>
          <a:xfrm>
            <a:off x="815975" y="1938536"/>
            <a:ext cx="3380284" cy="2278360"/>
          </a:xfrm>
          <a:prstGeom prst="roundRect">
            <a:avLst>
              <a:gd fmla="val 4320"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1073150" y="2195711"/>
            <a:ext cx="2951912"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1</a:t>
            </a:r>
            <a:endParaRPr b="0" i="0" sz="3600" u="none" cap="none" strike="noStrike">
              <a:solidFill>
                <a:schemeClr val="dk1"/>
              </a:solidFill>
              <a:latin typeface="Calibri"/>
              <a:ea typeface="Calibri"/>
              <a:cs typeface="Calibri"/>
              <a:sym typeface="Calibri"/>
            </a:endParaRPr>
          </a:p>
        </p:txBody>
      </p:sp>
      <p:sp>
        <p:nvSpPr>
          <p:cNvPr id="30" name="Google Shape;30;p4"/>
          <p:cNvSpPr/>
          <p:nvPr/>
        </p:nvSpPr>
        <p:spPr>
          <a:xfrm>
            <a:off x="1073150" y="2911971"/>
            <a:ext cx="2951912" cy="723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Used an AI chatbot this month?</a:t>
            </a:r>
            <a:endParaRPr b="0" i="0" sz="2200" u="none" cap="none" strike="noStrike">
              <a:solidFill>
                <a:schemeClr val="dk1"/>
              </a:solidFill>
              <a:latin typeface="Calibri"/>
              <a:ea typeface="Calibri"/>
              <a:cs typeface="Calibri"/>
              <a:sym typeface="Calibri"/>
            </a:endParaRPr>
          </a:p>
        </p:txBody>
      </p:sp>
      <p:sp>
        <p:nvSpPr>
          <p:cNvPr id="31" name="Google Shape;31;p4"/>
          <p:cNvSpPr/>
          <p:nvPr/>
        </p:nvSpPr>
        <p:spPr>
          <a:xfrm>
            <a:off x="4405809" y="1938536"/>
            <a:ext cx="3380383" cy="2278360"/>
          </a:xfrm>
          <a:prstGeom prst="roundRect">
            <a:avLst>
              <a:gd fmla="val 4320"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4662984" y="2195711"/>
            <a:ext cx="2952014"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2</a:t>
            </a:r>
            <a:endParaRPr b="0" i="0" sz="3600" u="none" cap="none" strike="noStrike">
              <a:solidFill>
                <a:schemeClr val="dk1"/>
              </a:solidFill>
              <a:latin typeface="Calibri"/>
              <a:ea typeface="Calibri"/>
              <a:cs typeface="Calibri"/>
              <a:sym typeface="Calibri"/>
            </a:endParaRPr>
          </a:p>
        </p:txBody>
      </p:sp>
      <p:sp>
        <p:nvSpPr>
          <p:cNvPr id="33" name="Google Shape;33;p4"/>
          <p:cNvSpPr/>
          <p:nvPr/>
        </p:nvSpPr>
        <p:spPr>
          <a:xfrm>
            <a:off x="4662984" y="2911971"/>
            <a:ext cx="2952014" cy="37465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Never tried one?</a:t>
            </a:r>
            <a:endParaRPr b="0" i="0" sz="2200" u="none" cap="none" strike="noStrike">
              <a:solidFill>
                <a:schemeClr val="dk1"/>
              </a:solidFill>
              <a:latin typeface="Calibri"/>
              <a:ea typeface="Calibri"/>
              <a:cs typeface="Calibri"/>
              <a:sym typeface="Calibri"/>
            </a:endParaRPr>
          </a:p>
        </p:txBody>
      </p:sp>
      <p:sp>
        <p:nvSpPr>
          <p:cNvPr id="34" name="Google Shape;34;p4"/>
          <p:cNvSpPr/>
          <p:nvPr/>
        </p:nvSpPr>
        <p:spPr>
          <a:xfrm>
            <a:off x="7995741" y="1938536"/>
            <a:ext cx="3380284" cy="2278360"/>
          </a:xfrm>
          <a:prstGeom prst="roundRect">
            <a:avLst>
              <a:gd fmla="val 4320"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a:off x="8252916" y="2195711"/>
            <a:ext cx="2951912"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3</a:t>
            </a:r>
            <a:endParaRPr b="0" i="0" sz="3600" u="none" cap="none" strike="noStrike">
              <a:solidFill>
                <a:schemeClr val="dk1"/>
              </a:solidFill>
              <a:latin typeface="Calibri"/>
              <a:ea typeface="Calibri"/>
              <a:cs typeface="Calibri"/>
              <a:sym typeface="Calibri"/>
            </a:endParaRPr>
          </a:p>
        </p:txBody>
      </p:sp>
      <p:sp>
        <p:nvSpPr>
          <p:cNvPr id="36" name="Google Shape;36;p4"/>
          <p:cNvSpPr/>
          <p:nvPr/>
        </p:nvSpPr>
        <p:spPr>
          <a:xfrm>
            <a:off x="8252916" y="2911971"/>
            <a:ext cx="2951912" cy="107315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Worried about what you're allowed to paste in?</a:t>
            </a:r>
            <a:endParaRPr b="0" i="0" sz="2200" u="none" cap="none" strike="noStrike">
              <a:solidFill>
                <a:schemeClr val="dk1"/>
              </a:solidFill>
              <a:latin typeface="Calibri"/>
              <a:ea typeface="Calibri"/>
              <a:cs typeface="Calibri"/>
              <a:sym typeface="Calibri"/>
            </a:endParaRPr>
          </a:p>
        </p:txBody>
      </p:sp>
      <p:sp>
        <p:nvSpPr>
          <p:cNvPr id="37" name="Google Shape;37;p4"/>
          <p:cNvSpPr/>
          <p:nvPr/>
        </p:nvSpPr>
        <p:spPr>
          <a:xfrm>
            <a:off x="812800" y="4524871"/>
            <a:ext cx="1088339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4A4A52"/>
              </a:buClr>
              <a:buSzPts val="1600"/>
              <a:buFont typeface="Public Sans"/>
              <a:buNone/>
            </a:pPr>
            <a:r>
              <a:rPr b="0" i="0" lang="en-US" sz="1600" u="none" cap="none" strike="noStrike">
                <a:solidFill>
                  <a:srgbClr val="4A4A52"/>
                </a:solidFill>
                <a:latin typeface="Public Sans"/>
                <a:ea typeface="Public Sans"/>
                <a:cs typeface="Public Sans"/>
                <a:sym typeface="Public Sans"/>
              </a:rPr>
              <a:t>All three groups are in the right room.</a:t>
            </a:r>
            <a:endParaRPr b="0" i="0" sz="1600" u="none" cap="none" strike="noStrike">
              <a:solidFill>
                <a:schemeClr val="dk1"/>
              </a:solidFill>
              <a:latin typeface="Calibri"/>
              <a:ea typeface="Calibri"/>
              <a:cs typeface="Calibri"/>
              <a:sym typeface="Calibri"/>
            </a:endParaRPr>
          </a:p>
        </p:txBody>
      </p:sp>
      <p:sp>
        <p:nvSpPr>
          <p:cNvPr id="38" name="Google Shape;38;p4"/>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a:t>
            </a:r>
            <a:r>
              <a:rPr b="0" i="0" lang="en-US" sz="1200" u="none" cap="none" strike="noStrike">
                <a:solidFill>
                  <a:srgbClr val="6B6B73"/>
                </a:solidFill>
                <a:latin typeface="Public Sans"/>
                <a:ea typeface="Public Sans"/>
                <a:cs typeface="Public Sans"/>
                <a:sym typeface="Public Sans"/>
              </a:rPr>
              <a:t> · 2</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43" name="Shape 43"/>
        <p:cNvGrpSpPr/>
        <p:nvPr/>
      </p:nvGrpSpPr>
      <p:grpSpPr>
        <a:xfrm>
          <a:off x="0" y="0"/>
          <a:ext cx="0" cy="0"/>
          <a:chOff x="0" y="0"/>
          <a:chExt cx="0" cy="0"/>
        </a:xfrm>
      </p:grpSpPr>
      <p:sp>
        <p:nvSpPr>
          <p:cNvPr id="44" name="Google Shape;44;p5"/>
          <p:cNvSpPr txBox="1"/>
          <p:nvPr/>
        </p:nvSpPr>
        <p:spPr>
          <a:xfrm>
            <a:off x="812902" y="777240"/>
            <a:ext cx="105669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C8102E"/>
                </a:solidFill>
                <a:latin typeface="Public Sans"/>
                <a:ea typeface="Public Sans"/>
                <a:cs typeface="Public Sans"/>
                <a:sym typeface="Public Sans"/>
              </a:rPr>
              <a:t>ORIENTATION · LEARNING TOGETHER</a:t>
            </a:r>
            <a:endParaRPr b="1" sz="1200">
              <a:solidFill>
                <a:srgbClr val="C8102E"/>
              </a:solidFill>
              <a:latin typeface="Public Sans"/>
              <a:ea typeface="Public Sans"/>
              <a:cs typeface="Public Sans"/>
              <a:sym typeface="Public Sans"/>
            </a:endParaRPr>
          </a:p>
        </p:txBody>
      </p:sp>
      <p:sp>
        <p:nvSpPr>
          <p:cNvPr id="45" name="Google Shape;45;p5"/>
          <p:cNvSpPr txBox="1"/>
          <p:nvPr/>
        </p:nvSpPr>
        <p:spPr>
          <a:xfrm>
            <a:off x="812902" y="1097280"/>
            <a:ext cx="105669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1C1B1F"/>
                </a:solidFill>
                <a:latin typeface="Oswald"/>
                <a:ea typeface="Oswald"/>
                <a:cs typeface="Oswald"/>
                <a:sym typeface="Oswald"/>
              </a:rPr>
              <a:t>Where are you on your AI journey?</a:t>
            </a:r>
            <a:endParaRPr b="1" sz="3600">
              <a:solidFill>
                <a:srgbClr val="1C1B1F"/>
              </a:solidFill>
              <a:latin typeface="Oswald"/>
              <a:ea typeface="Oswald"/>
              <a:cs typeface="Oswald"/>
              <a:sym typeface="Oswald"/>
            </a:endParaRPr>
          </a:p>
        </p:txBody>
      </p:sp>
      <p:sp>
        <p:nvSpPr>
          <p:cNvPr id="46" name="Google Shape;46;p5"/>
          <p:cNvSpPr/>
          <p:nvPr/>
        </p:nvSpPr>
        <p:spPr>
          <a:xfrm>
            <a:off x="812902" y="1965960"/>
            <a:ext cx="2504400" cy="13716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 name="Google Shape;47;p5"/>
          <p:cNvSpPr txBox="1"/>
          <p:nvPr/>
        </p:nvSpPr>
        <p:spPr>
          <a:xfrm>
            <a:off x="950062" y="2075688"/>
            <a:ext cx="2230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200">
                <a:solidFill>
                  <a:srgbClr val="C8102E"/>
                </a:solidFill>
                <a:latin typeface="Oswald"/>
                <a:ea typeface="Oswald"/>
                <a:cs typeface="Oswald"/>
                <a:sym typeface="Oswald"/>
              </a:rPr>
              <a:t>Curious</a:t>
            </a:r>
            <a:endParaRPr b="1" sz="2200">
              <a:solidFill>
                <a:srgbClr val="C8102E"/>
              </a:solidFill>
              <a:latin typeface="Oswald"/>
              <a:ea typeface="Oswald"/>
              <a:cs typeface="Oswald"/>
              <a:sym typeface="Oswald"/>
            </a:endParaRPr>
          </a:p>
        </p:txBody>
      </p:sp>
      <p:sp>
        <p:nvSpPr>
          <p:cNvPr id="48" name="Google Shape;48;p5"/>
          <p:cNvSpPr txBox="1"/>
          <p:nvPr/>
        </p:nvSpPr>
        <p:spPr>
          <a:xfrm>
            <a:off x="950062" y="2624328"/>
            <a:ext cx="2230200" cy="6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Haven't really tried it yet</a:t>
            </a:r>
            <a:endParaRPr>
              <a:solidFill>
                <a:srgbClr val="4A4A52"/>
              </a:solidFill>
              <a:latin typeface="Public Sans"/>
              <a:ea typeface="Public Sans"/>
              <a:cs typeface="Public Sans"/>
              <a:sym typeface="Public Sans"/>
            </a:endParaRPr>
          </a:p>
        </p:txBody>
      </p:sp>
      <p:sp>
        <p:nvSpPr>
          <p:cNvPr id="49" name="Google Shape;49;p5"/>
          <p:cNvSpPr/>
          <p:nvPr/>
        </p:nvSpPr>
        <p:spPr>
          <a:xfrm>
            <a:off x="3500323" y="1965960"/>
            <a:ext cx="2504400" cy="13716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 name="Google Shape;50;p5"/>
          <p:cNvSpPr txBox="1"/>
          <p:nvPr/>
        </p:nvSpPr>
        <p:spPr>
          <a:xfrm>
            <a:off x="3637483" y="2075688"/>
            <a:ext cx="2230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200">
                <a:solidFill>
                  <a:srgbClr val="C8102E"/>
                </a:solidFill>
                <a:latin typeface="Oswald"/>
                <a:ea typeface="Oswald"/>
                <a:cs typeface="Oswald"/>
                <a:sym typeface="Oswald"/>
              </a:rPr>
              <a:t>Exploring</a:t>
            </a:r>
            <a:endParaRPr b="1" sz="2200">
              <a:solidFill>
                <a:srgbClr val="C8102E"/>
              </a:solidFill>
              <a:latin typeface="Oswald"/>
              <a:ea typeface="Oswald"/>
              <a:cs typeface="Oswald"/>
              <a:sym typeface="Oswald"/>
            </a:endParaRPr>
          </a:p>
        </p:txBody>
      </p:sp>
      <p:sp>
        <p:nvSpPr>
          <p:cNvPr id="51" name="Google Shape;51;p5"/>
          <p:cNvSpPr txBox="1"/>
          <p:nvPr/>
        </p:nvSpPr>
        <p:spPr>
          <a:xfrm>
            <a:off x="3637483" y="2624328"/>
            <a:ext cx="2230200" cy="6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Tried a chatbot a few times</a:t>
            </a:r>
            <a:endParaRPr>
              <a:solidFill>
                <a:srgbClr val="4A4A52"/>
              </a:solidFill>
              <a:latin typeface="Public Sans"/>
              <a:ea typeface="Public Sans"/>
              <a:cs typeface="Public Sans"/>
              <a:sym typeface="Public Sans"/>
            </a:endParaRPr>
          </a:p>
        </p:txBody>
      </p:sp>
      <p:sp>
        <p:nvSpPr>
          <p:cNvPr id="52" name="Google Shape;52;p5"/>
          <p:cNvSpPr/>
          <p:nvPr/>
        </p:nvSpPr>
        <p:spPr>
          <a:xfrm>
            <a:off x="6187745" y="1965960"/>
            <a:ext cx="2504400" cy="13716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 name="Google Shape;53;p5"/>
          <p:cNvSpPr txBox="1"/>
          <p:nvPr/>
        </p:nvSpPr>
        <p:spPr>
          <a:xfrm>
            <a:off x="6324905" y="2075688"/>
            <a:ext cx="2230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200">
                <a:solidFill>
                  <a:srgbClr val="C8102E"/>
                </a:solidFill>
                <a:latin typeface="Oswald"/>
                <a:ea typeface="Oswald"/>
                <a:cs typeface="Oswald"/>
                <a:sym typeface="Oswald"/>
              </a:rPr>
              <a:t>Using</a:t>
            </a:r>
            <a:endParaRPr b="1" sz="2200">
              <a:solidFill>
                <a:srgbClr val="C8102E"/>
              </a:solidFill>
              <a:latin typeface="Oswald"/>
              <a:ea typeface="Oswald"/>
              <a:cs typeface="Oswald"/>
              <a:sym typeface="Oswald"/>
            </a:endParaRPr>
          </a:p>
        </p:txBody>
      </p:sp>
      <p:sp>
        <p:nvSpPr>
          <p:cNvPr id="54" name="Google Shape;54;p5"/>
          <p:cNvSpPr txBox="1"/>
          <p:nvPr/>
        </p:nvSpPr>
        <p:spPr>
          <a:xfrm>
            <a:off x="6324905" y="2624328"/>
            <a:ext cx="2230200" cy="6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Use AI for some tasks most weeks</a:t>
            </a:r>
            <a:endParaRPr>
              <a:solidFill>
                <a:srgbClr val="4A4A52"/>
              </a:solidFill>
              <a:latin typeface="Public Sans"/>
              <a:ea typeface="Public Sans"/>
              <a:cs typeface="Public Sans"/>
              <a:sym typeface="Public Sans"/>
            </a:endParaRPr>
          </a:p>
        </p:txBody>
      </p:sp>
      <p:sp>
        <p:nvSpPr>
          <p:cNvPr id="55" name="Google Shape;55;p5"/>
          <p:cNvSpPr/>
          <p:nvPr/>
        </p:nvSpPr>
        <p:spPr>
          <a:xfrm>
            <a:off x="8875166" y="1965960"/>
            <a:ext cx="2504400" cy="13716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5"/>
          <p:cNvSpPr txBox="1"/>
          <p:nvPr/>
        </p:nvSpPr>
        <p:spPr>
          <a:xfrm>
            <a:off x="9012326" y="2075688"/>
            <a:ext cx="2230200" cy="54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200">
                <a:solidFill>
                  <a:srgbClr val="C8102E"/>
                </a:solidFill>
                <a:latin typeface="Oswald"/>
                <a:ea typeface="Oswald"/>
                <a:cs typeface="Oswald"/>
                <a:sym typeface="Oswald"/>
              </a:rPr>
              <a:t>Building</a:t>
            </a:r>
            <a:endParaRPr b="1" sz="2200">
              <a:solidFill>
                <a:srgbClr val="C8102E"/>
              </a:solidFill>
              <a:latin typeface="Oswald"/>
              <a:ea typeface="Oswald"/>
              <a:cs typeface="Oswald"/>
              <a:sym typeface="Oswald"/>
            </a:endParaRPr>
          </a:p>
        </p:txBody>
      </p:sp>
      <p:sp>
        <p:nvSpPr>
          <p:cNvPr id="57" name="Google Shape;57;p5"/>
          <p:cNvSpPr txBox="1"/>
          <p:nvPr/>
        </p:nvSpPr>
        <p:spPr>
          <a:xfrm>
            <a:off x="9012326" y="2624328"/>
            <a:ext cx="2230200" cy="6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Rely on AI workflows or tools</a:t>
            </a:r>
            <a:endParaRPr>
              <a:solidFill>
                <a:srgbClr val="4A4A52"/>
              </a:solidFill>
              <a:latin typeface="Public Sans"/>
              <a:ea typeface="Public Sans"/>
              <a:cs typeface="Public Sans"/>
              <a:sym typeface="Public Sans"/>
            </a:endParaRPr>
          </a:p>
        </p:txBody>
      </p:sp>
      <p:sp>
        <p:nvSpPr>
          <p:cNvPr id="58" name="Google Shape;58;p5"/>
          <p:cNvSpPr/>
          <p:nvPr/>
        </p:nvSpPr>
        <p:spPr>
          <a:xfrm>
            <a:off x="812902" y="3520440"/>
            <a:ext cx="10566900" cy="1463100"/>
          </a:xfrm>
          <a:prstGeom prst="roundRect">
            <a:avLst>
              <a:gd fmla="val 16667" name="adj"/>
            </a:avLst>
          </a:prstGeom>
          <a:solidFill>
            <a:srgbClr val="1C1B1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 name="Google Shape;59;p5"/>
          <p:cNvSpPr txBox="1"/>
          <p:nvPr/>
        </p:nvSpPr>
        <p:spPr>
          <a:xfrm>
            <a:off x="1087222" y="3657600"/>
            <a:ext cx="100182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FFD200"/>
                </a:solidFill>
                <a:latin typeface="Public Sans"/>
                <a:ea typeface="Public Sans"/>
                <a:cs typeface="Public Sans"/>
                <a:sym typeface="Public Sans"/>
              </a:rPr>
              <a:t>We're here to learn from you</a:t>
            </a:r>
            <a:endParaRPr b="1" sz="1600">
              <a:solidFill>
                <a:srgbClr val="FFD200"/>
              </a:solidFill>
              <a:latin typeface="Public Sans"/>
              <a:ea typeface="Public Sans"/>
              <a:cs typeface="Public Sans"/>
              <a:sym typeface="Public Sans"/>
            </a:endParaRPr>
          </a:p>
        </p:txBody>
      </p:sp>
      <p:sp>
        <p:nvSpPr>
          <p:cNvPr id="60" name="Google Shape;60;p5"/>
          <p:cNvSpPr txBox="1"/>
          <p:nvPr/>
        </p:nvSpPr>
        <p:spPr>
          <a:xfrm>
            <a:off x="1087222" y="4160520"/>
            <a:ext cx="31260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F7F5F0"/>
                </a:solidFill>
                <a:latin typeface="Public Sans"/>
                <a:ea typeface="Public Sans"/>
                <a:cs typeface="Public Sans"/>
                <a:sym typeface="Public Sans"/>
              </a:rPr>
              <a:t>How are you using AI today?</a:t>
            </a:r>
            <a:endParaRPr sz="1500">
              <a:solidFill>
                <a:srgbClr val="F7F5F0"/>
              </a:solidFill>
              <a:latin typeface="Public Sans"/>
              <a:ea typeface="Public Sans"/>
              <a:cs typeface="Public Sans"/>
              <a:sym typeface="Public Sans"/>
            </a:endParaRPr>
          </a:p>
        </p:txBody>
      </p:sp>
      <p:sp>
        <p:nvSpPr>
          <p:cNvPr id="61" name="Google Shape;61;p5"/>
          <p:cNvSpPr txBox="1"/>
          <p:nvPr/>
        </p:nvSpPr>
        <p:spPr>
          <a:xfrm>
            <a:off x="4533290" y="4160520"/>
            <a:ext cx="31260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F7F5F0"/>
                </a:solidFill>
                <a:latin typeface="Public Sans"/>
                <a:ea typeface="Public Sans"/>
                <a:cs typeface="Public Sans"/>
                <a:sym typeface="Public Sans"/>
              </a:rPr>
              <a:t>What tools, training or support would help you?</a:t>
            </a:r>
            <a:endParaRPr sz="1500">
              <a:solidFill>
                <a:srgbClr val="F7F5F0"/>
              </a:solidFill>
              <a:latin typeface="Public Sans"/>
              <a:ea typeface="Public Sans"/>
              <a:cs typeface="Public Sans"/>
              <a:sym typeface="Public Sans"/>
            </a:endParaRPr>
          </a:p>
        </p:txBody>
      </p:sp>
      <p:sp>
        <p:nvSpPr>
          <p:cNvPr id="62" name="Google Shape;62;p5"/>
          <p:cNvSpPr txBox="1"/>
          <p:nvPr/>
        </p:nvSpPr>
        <p:spPr>
          <a:xfrm>
            <a:off x="7979359" y="4160520"/>
            <a:ext cx="31260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500">
                <a:solidFill>
                  <a:srgbClr val="F7F5F0"/>
                </a:solidFill>
                <a:latin typeface="Public Sans"/>
                <a:ea typeface="Public Sans"/>
                <a:cs typeface="Public Sans"/>
                <a:sym typeface="Public Sans"/>
              </a:rPr>
              <a:t>Where could AI streamline or improve your work?</a:t>
            </a:r>
            <a:endParaRPr sz="1500">
              <a:solidFill>
                <a:srgbClr val="F7F5F0"/>
              </a:solidFill>
              <a:latin typeface="Public Sans"/>
              <a:ea typeface="Public Sans"/>
              <a:cs typeface="Public Sans"/>
              <a:sym typeface="Public Sans"/>
            </a:endParaRPr>
          </a:p>
        </p:txBody>
      </p:sp>
      <p:sp>
        <p:nvSpPr>
          <p:cNvPr id="63" name="Google Shape;63;p5"/>
          <p:cNvSpPr txBox="1"/>
          <p:nvPr/>
        </p:nvSpPr>
        <p:spPr>
          <a:xfrm>
            <a:off x="812902" y="5120640"/>
            <a:ext cx="105669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rgbClr val="1C1B1F"/>
                </a:solidFill>
                <a:latin typeface="Public Sans"/>
                <a:ea typeface="Public Sans"/>
                <a:cs typeface="Public Sans"/>
                <a:sym typeface="Public Sans"/>
              </a:rPr>
              <a:t>Today is an orientation. </a:t>
            </a:r>
            <a:r>
              <a:rPr b="1" lang="en-US" sz="1600">
                <a:solidFill>
                  <a:srgbClr val="1C1B1F"/>
                </a:solidFill>
                <a:latin typeface="Public Sans"/>
                <a:ea typeface="Public Sans"/>
                <a:cs typeface="Public Sans"/>
                <a:sym typeface="Public Sans"/>
              </a:rPr>
              <a:t>Stay for open hours afterward:</a:t>
            </a:r>
            <a:r>
              <a:rPr lang="en-US" sz="1600">
                <a:solidFill>
                  <a:srgbClr val="1C1B1F"/>
                </a:solidFill>
                <a:latin typeface="Public Sans"/>
                <a:ea typeface="Public Sans"/>
                <a:cs typeface="Public Sans"/>
                <a:sym typeface="Public Sans"/>
              </a:rPr>
              <a:t> bring your own project, get help, and help us shape what comes next.</a:t>
            </a:r>
            <a:endParaRPr sz="1600">
              <a:solidFill>
                <a:srgbClr val="1C1B1F"/>
              </a:solidFill>
              <a:latin typeface="Public Sans"/>
              <a:ea typeface="Public Sans"/>
              <a:cs typeface="Public Sans"/>
              <a:sym typeface="Public Sans"/>
            </a:endParaRPr>
          </a:p>
        </p:txBody>
      </p:sp>
      <p:sp>
        <p:nvSpPr>
          <p:cNvPr id="64" name="Google Shape;64;p5"/>
          <p:cNvSpPr txBox="1"/>
          <p:nvPr/>
        </p:nvSpPr>
        <p:spPr>
          <a:xfrm>
            <a:off x="812800" y="6238280"/>
            <a:ext cx="105669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6B6B73"/>
                </a:solidFill>
                <a:latin typeface="Public Sans"/>
                <a:ea typeface="Public Sans"/>
                <a:cs typeface="Public Sans"/>
                <a:sym typeface="Public Sans"/>
              </a:rPr>
              <a:t>AI Makerspace · Staff Workshop 1 · 3</a:t>
            </a:r>
            <a:endParaRPr sz="1200">
              <a:solidFill>
                <a:srgbClr val="6B6B73"/>
              </a:solidFill>
              <a:latin typeface="Public Sans"/>
              <a:ea typeface="Public Sans"/>
              <a:cs typeface="Public Sans"/>
              <a:sym typeface="Public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69" name="Shape 69"/>
        <p:cNvGrpSpPr/>
        <p:nvPr/>
      </p:nvGrpSpPr>
      <p:grpSpPr>
        <a:xfrm>
          <a:off x="0" y="0"/>
          <a:ext cx="0" cy="0"/>
          <a:chOff x="0" y="0"/>
          <a:chExt cx="0" cy="0"/>
        </a:xfrm>
      </p:grpSpPr>
      <p:sp>
        <p:nvSpPr>
          <p:cNvPr id="70" name="Google Shape;70;p6"/>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LIVE DEMO IN TERPAI</a:t>
            </a:r>
            <a:endParaRPr b="0" i="0" sz="1200" u="none" cap="none" strike="noStrike">
              <a:solidFill>
                <a:schemeClr val="dk1"/>
              </a:solidFill>
              <a:latin typeface="Calibri"/>
              <a:ea typeface="Calibri"/>
              <a:cs typeface="Calibri"/>
              <a:sym typeface="Calibri"/>
            </a:endParaRPr>
          </a:p>
        </p:txBody>
      </p:sp>
      <p:sp>
        <p:nvSpPr>
          <p:cNvPr id="71" name="Google Shape;71;p6"/>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Same tool. Different prompt.</a:t>
            </a:r>
            <a:endParaRPr b="0" i="0" sz="3600" u="none" cap="none" strike="noStrike">
              <a:solidFill>
                <a:schemeClr val="dk1"/>
              </a:solidFill>
              <a:latin typeface="Calibri"/>
              <a:ea typeface="Calibri"/>
              <a:cs typeface="Calibri"/>
              <a:sym typeface="Calibri"/>
            </a:endParaRPr>
          </a:p>
        </p:txBody>
      </p:sp>
      <p:sp>
        <p:nvSpPr>
          <p:cNvPr id="72" name="Google Shape;72;p6"/>
          <p:cNvSpPr/>
          <p:nvPr/>
        </p:nvSpPr>
        <p:spPr>
          <a:xfrm>
            <a:off x="815975" y="1938536"/>
            <a:ext cx="4089896" cy="2393454"/>
          </a:xfrm>
          <a:prstGeom prst="roundRect">
            <a:avLst>
              <a:gd fmla="val 4112"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p:nvPr/>
        </p:nvSpPr>
        <p:spPr>
          <a:xfrm>
            <a:off x="1073150" y="2195711"/>
            <a:ext cx="3682812"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6B6B73"/>
              </a:buClr>
              <a:buSzPts val="1600"/>
              <a:buFont typeface="Public Sans"/>
              <a:buNone/>
            </a:pPr>
            <a:r>
              <a:rPr b="1" i="0" lang="en-US" sz="1600" u="none" cap="none" strike="noStrike">
                <a:solidFill>
                  <a:srgbClr val="6B6B73"/>
                </a:solidFill>
                <a:latin typeface="Public Sans"/>
                <a:ea typeface="Public Sans"/>
                <a:cs typeface="Public Sans"/>
                <a:sym typeface="Public Sans"/>
              </a:rPr>
              <a:t>Weak prompt</a:t>
            </a:r>
            <a:endParaRPr b="0" i="0" sz="1600" u="none" cap="none" strike="noStrike">
              <a:solidFill>
                <a:schemeClr val="dk1"/>
              </a:solidFill>
              <a:latin typeface="Calibri"/>
              <a:ea typeface="Calibri"/>
              <a:cs typeface="Calibri"/>
              <a:sym typeface="Calibri"/>
            </a:endParaRPr>
          </a:p>
        </p:txBody>
      </p:sp>
      <p:sp>
        <p:nvSpPr>
          <p:cNvPr id="74" name="Google Shape;74;p6"/>
          <p:cNvSpPr/>
          <p:nvPr/>
        </p:nvSpPr>
        <p:spPr>
          <a:xfrm>
            <a:off x="1073150" y="2515691"/>
            <a:ext cx="368281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“Write an email about the deadline.”</a:t>
            </a:r>
            <a:endParaRPr b="0" i="0" sz="1600" u="none" cap="none" strike="noStrike">
              <a:solidFill>
                <a:schemeClr val="dk1"/>
              </a:solidFill>
              <a:latin typeface="Calibri"/>
              <a:ea typeface="Calibri"/>
              <a:cs typeface="Calibri"/>
              <a:sym typeface="Calibri"/>
            </a:endParaRPr>
          </a:p>
        </p:txBody>
      </p:sp>
      <p:sp>
        <p:nvSpPr>
          <p:cNvPr id="75" name="Google Shape;75;p6"/>
          <p:cNvSpPr/>
          <p:nvPr/>
        </p:nvSpPr>
        <p:spPr>
          <a:xfrm>
            <a:off x="1073150" y="3861495"/>
            <a:ext cx="368281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b="0" i="0" lang="en-US" sz="1200" u="none" cap="none" strike="noStrike">
                <a:solidFill>
                  <a:srgbClr val="6B6B73"/>
                </a:solidFill>
                <a:latin typeface="Public Sans"/>
                <a:ea typeface="Public Sans"/>
                <a:cs typeface="Public Sans"/>
                <a:sym typeface="Public Sans"/>
              </a:rPr>
              <a:t>Result: generic, vague, needs rewriting</a:t>
            </a:r>
            <a:endParaRPr b="0" i="0" sz="1200" u="none" cap="none" strike="noStrike">
              <a:solidFill>
                <a:schemeClr val="dk1"/>
              </a:solidFill>
              <a:latin typeface="Calibri"/>
              <a:ea typeface="Calibri"/>
              <a:cs typeface="Calibri"/>
              <a:sym typeface="Calibri"/>
            </a:endParaRPr>
          </a:p>
        </p:txBody>
      </p:sp>
      <p:sp>
        <p:nvSpPr>
          <p:cNvPr id="76" name="Google Shape;76;p6"/>
          <p:cNvSpPr/>
          <p:nvPr/>
        </p:nvSpPr>
        <p:spPr>
          <a:xfrm>
            <a:off x="5121771" y="1944886"/>
            <a:ext cx="6247904" cy="2380754"/>
          </a:xfrm>
          <a:prstGeom prst="roundRect">
            <a:avLst>
              <a:gd fmla="val 3867" name="adj"/>
            </a:avLst>
          </a:prstGeom>
          <a:solidFill>
            <a:srgbClr val="FFFEFB"/>
          </a:solidFill>
          <a:ln cap="flat" cmpd="sng" w="19050">
            <a:solidFill>
              <a:srgbClr val="C810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p:nvPr/>
        </p:nvSpPr>
        <p:spPr>
          <a:xfrm>
            <a:off x="5385296" y="2208411"/>
            <a:ext cx="5892480"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C8102E"/>
              </a:buClr>
              <a:buSzPts val="1600"/>
              <a:buFont typeface="Public Sans"/>
              <a:buNone/>
            </a:pPr>
            <a:r>
              <a:rPr b="1" i="0" lang="en-US" sz="1600" u="none" cap="none" strike="noStrike">
                <a:solidFill>
                  <a:srgbClr val="C8102E"/>
                </a:solidFill>
                <a:latin typeface="Public Sans"/>
                <a:ea typeface="Public Sans"/>
                <a:cs typeface="Public Sans"/>
                <a:sym typeface="Public Sans"/>
              </a:rPr>
              <a:t>Structured prompt</a:t>
            </a:r>
            <a:endParaRPr b="0" i="0" sz="1600" u="none" cap="none" strike="noStrike">
              <a:solidFill>
                <a:schemeClr val="dk1"/>
              </a:solidFill>
              <a:latin typeface="Calibri"/>
              <a:ea typeface="Calibri"/>
              <a:cs typeface="Calibri"/>
              <a:sym typeface="Calibri"/>
            </a:endParaRPr>
          </a:p>
        </p:txBody>
      </p:sp>
      <p:sp>
        <p:nvSpPr>
          <p:cNvPr id="78" name="Google Shape;78;p6"/>
          <p:cNvSpPr/>
          <p:nvPr/>
        </p:nvSpPr>
        <p:spPr>
          <a:xfrm>
            <a:off x="5385296" y="2528391"/>
            <a:ext cx="5892480" cy="1269603"/>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400"/>
              <a:buFont typeface="Public Sans"/>
              <a:buNone/>
            </a:pPr>
            <a:r>
              <a:rPr b="0" i="0" lang="en-US" sz="1400" u="none" cap="none" strike="noStrike">
                <a:solidFill>
                  <a:srgbClr val="1C1B1F"/>
                </a:solidFill>
                <a:latin typeface="Public Sans"/>
                <a:ea typeface="Public Sans"/>
                <a:cs typeface="Public Sans"/>
                <a:sym typeface="Public Sans"/>
              </a:rPr>
              <a:t>“You are an academic advisor in the Clark School. Write a friendly, brief email to 40 undergraduate engineering students reminding them the drop deadline is Friday at 11:59 p.m. Mention they should meet with their advisor first if unsure, and link to the registrar page. Under 120 words, subject line included, warm but clear tone.”</a:t>
            </a:r>
            <a:endParaRPr b="0" i="0" sz="1400" u="none" cap="none" strike="noStrike">
              <a:solidFill>
                <a:schemeClr val="dk1"/>
              </a:solidFill>
              <a:latin typeface="Calibri"/>
              <a:ea typeface="Calibri"/>
              <a:cs typeface="Calibri"/>
              <a:sym typeface="Calibri"/>
            </a:endParaRPr>
          </a:p>
        </p:txBody>
      </p:sp>
      <p:sp>
        <p:nvSpPr>
          <p:cNvPr id="79" name="Google Shape;79;p6"/>
          <p:cNvSpPr/>
          <p:nvPr/>
        </p:nvSpPr>
        <p:spPr>
          <a:xfrm>
            <a:off x="5385296" y="3848795"/>
            <a:ext cx="5892480"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Result: ready to send after a quick check</a:t>
            </a:r>
            <a:endParaRPr b="0" i="0" sz="1200" u="none" cap="none" strike="noStrike">
              <a:solidFill>
                <a:schemeClr val="dk1"/>
              </a:solidFill>
              <a:latin typeface="Calibri"/>
              <a:ea typeface="Calibri"/>
              <a:cs typeface="Calibri"/>
              <a:sym typeface="Calibri"/>
            </a:endParaRPr>
          </a:p>
        </p:txBody>
      </p:sp>
      <p:sp>
        <p:nvSpPr>
          <p:cNvPr id="80" name="Google Shape;80;p6"/>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4</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85" name="Shape 85"/>
        <p:cNvGrpSpPr/>
        <p:nvPr/>
      </p:nvGrpSpPr>
      <p:grpSpPr>
        <a:xfrm>
          <a:off x="0" y="0"/>
          <a:ext cx="0" cy="0"/>
          <a:chOff x="0" y="0"/>
          <a:chExt cx="0" cy="0"/>
        </a:xfrm>
      </p:grpSpPr>
      <p:sp>
        <p:nvSpPr>
          <p:cNvPr id="86" name="Google Shape;86;p7"/>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TODAY</a:t>
            </a:r>
            <a:endParaRPr b="0" i="0" sz="1200" u="none" cap="none" strike="noStrike">
              <a:solidFill>
                <a:schemeClr val="dk1"/>
              </a:solidFill>
              <a:latin typeface="Calibri"/>
              <a:ea typeface="Calibri"/>
              <a:cs typeface="Calibri"/>
              <a:sym typeface="Calibri"/>
            </a:endParaRPr>
          </a:p>
        </p:txBody>
      </p:sp>
      <p:sp>
        <p:nvSpPr>
          <p:cNvPr id="87" name="Google Shape;87;p7"/>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In 50 minutes, you will</a:t>
            </a:r>
            <a:endParaRPr b="0" i="0" sz="3600" u="none" cap="none" strike="noStrike">
              <a:solidFill>
                <a:schemeClr val="dk1"/>
              </a:solidFill>
              <a:latin typeface="Calibri"/>
              <a:ea typeface="Calibri"/>
              <a:cs typeface="Calibri"/>
              <a:sym typeface="Calibri"/>
            </a:endParaRPr>
          </a:p>
        </p:txBody>
      </p:sp>
      <p:sp>
        <p:nvSpPr>
          <p:cNvPr id="88" name="Google Shape;88;p7"/>
          <p:cNvSpPr/>
          <p:nvPr/>
        </p:nvSpPr>
        <p:spPr>
          <a:xfrm>
            <a:off x="812800" y="1935361"/>
            <a:ext cx="4572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2200"/>
              <a:buFont typeface="Oswald"/>
              <a:buNone/>
            </a:pPr>
            <a:r>
              <a:rPr b="1" i="0" lang="en-US" sz="2200" u="none" cap="none" strike="noStrike">
                <a:solidFill>
                  <a:srgbClr val="C8102E"/>
                </a:solidFill>
                <a:latin typeface="Oswald"/>
                <a:ea typeface="Oswald"/>
                <a:cs typeface="Oswald"/>
                <a:sym typeface="Oswald"/>
              </a:rPr>
              <a:t>1</a:t>
            </a:r>
            <a:endParaRPr b="0" i="0" sz="2200" u="none" cap="none" strike="noStrike">
              <a:solidFill>
                <a:schemeClr val="dk1"/>
              </a:solidFill>
              <a:latin typeface="Calibri"/>
              <a:ea typeface="Calibri"/>
              <a:cs typeface="Calibri"/>
              <a:sym typeface="Calibri"/>
            </a:endParaRPr>
          </a:p>
        </p:txBody>
      </p:sp>
      <p:sp>
        <p:nvSpPr>
          <p:cNvPr id="89" name="Google Shape;89;p7"/>
          <p:cNvSpPr/>
          <p:nvPr/>
        </p:nvSpPr>
        <p:spPr>
          <a:xfrm>
            <a:off x="1422400" y="1935361"/>
            <a:ext cx="495359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Log in to TerpAI and start a chat</a:t>
            </a:r>
            <a:endParaRPr b="0" i="0" sz="2200" u="none" cap="none" strike="noStrike">
              <a:solidFill>
                <a:schemeClr val="dk1"/>
              </a:solidFill>
              <a:latin typeface="Calibri"/>
              <a:ea typeface="Calibri"/>
              <a:cs typeface="Calibri"/>
              <a:sym typeface="Calibri"/>
            </a:endParaRPr>
          </a:p>
        </p:txBody>
      </p:sp>
      <p:sp>
        <p:nvSpPr>
          <p:cNvPr id="90" name="Google Shape;90;p7"/>
          <p:cNvSpPr/>
          <p:nvPr/>
        </p:nvSpPr>
        <p:spPr>
          <a:xfrm>
            <a:off x="812800" y="2478881"/>
            <a:ext cx="4572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2200"/>
              <a:buFont typeface="Oswald"/>
              <a:buNone/>
            </a:pPr>
            <a:r>
              <a:rPr b="1" i="0" lang="en-US" sz="2200" u="none" cap="none" strike="noStrike">
                <a:solidFill>
                  <a:srgbClr val="C8102E"/>
                </a:solidFill>
                <a:latin typeface="Oswald"/>
                <a:ea typeface="Oswald"/>
                <a:cs typeface="Oswald"/>
                <a:sym typeface="Oswald"/>
              </a:rPr>
              <a:t>2</a:t>
            </a:r>
            <a:endParaRPr b="0" i="0" sz="2200" u="none" cap="none" strike="noStrike">
              <a:solidFill>
                <a:schemeClr val="dk1"/>
              </a:solidFill>
              <a:latin typeface="Calibri"/>
              <a:ea typeface="Calibri"/>
              <a:cs typeface="Calibri"/>
              <a:sym typeface="Calibri"/>
            </a:endParaRPr>
          </a:p>
        </p:txBody>
      </p:sp>
      <p:sp>
        <p:nvSpPr>
          <p:cNvPr id="91" name="Google Shape;91;p7"/>
          <p:cNvSpPr/>
          <p:nvPr/>
        </p:nvSpPr>
        <p:spPr>
          <a:xfrm>
            <a:off x="1422400" y="2478881"/>
            <a:ext cx="5577483"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Pick the right UMD AI tool for a task</a:t>
            </a:r>
            <a:endParaRPr b="0" i="0" sz="2200" u="none" cap="none" strike="noStrike">
              <a:solidFill>
                <a:schemeClr val="dk1"/>
              </a:solidFill>
              <a:latin typeface="Calibri"/>
              <a:ea typeface="Calibri"/>
              <a:cs typeface="Calibri"/>
              <a:sym typeface="Calibri"/>
            </a:endParaRPr>
          </a:p>
        </p:txBody>
      </p:sp>
      <p:sp>
        <p:nvSpPr>
          <p:cNvPr id="92" name="Google Shape;92;p7"/>
          <p:cNvSpPr/>
          <p:nvPr/>
        </p:nvSpPr>
        <p:spPr>
          <a:xfrm>
            <a:off x="812800" y="3022402"/>
            <a:ext cx="4572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2200"/>
              <a:buFont typeface="Oswald"/>
              <a:buNone/>
            </a:pPr>
            <a:r>
              <a:rPr b="1" i="0" lang="en-US" sz="2200" u="none" cap="none" strike="noStrike">
                <a:solidFill>
                  <a:srgbClr val="C8102E"/>
                </a:solidFill>
                <a:latin typeface="Oswald"/>
                <a:ea typeface="Oswald"/>
                <a:cs typeface="Oswald"/>
                <a:sym typeface="Oswald"/>
              </a:rPr>
              <a:t>3</a:t>
            </a:r>
            <a:endParaRPr b="0" i="0" sz="2200" u="none" cap="none" strike="noStrike">
              <a:solidFill>
                <a:schemeClr val="dk1"/>
              </a:solidFill>
              <a:latin typeface="Calibri"/>
              <a:ea typeface="Calibri"/>
              <a:cs typeface="Calibri"/>
              <a:sym typeface="Calibri"/>
            </a:endParaRPr>
          </a:p>
        </p:txBody>
      </p:sp>
      <p:sp>
        <p:nvSpPr>
          <p:cNvPr id="93" name="Google Shape;93;p7"/>
          <p:cNvSpPr/>
          <p:nvPr/>
        </p:nvSpPr>
        <p:spPr>
          <a:xfrm>
            <a:off x="1422400" y="3022402"/>
            <a:ext cx="6511766"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Know which data (Level 1–4) can go where</a:t>
            </a:r>
            <a:endParaRPr b="0" i="0" sz="2200" u="none" cap="none" strike="noStrike">
              <a:solidFill>
                <a:schemeClr val="dk1"/>
              </a:solidFill>
              <a:latin typeface="Calibri"/>
              <a:ea typeface="Calibri"/>
              <a:cs typeface="Calibri"/>
              <a:sym typeface="Calibri"/>
            </a:endParaRPr>
          </a:p>
        </p:txBody>
      </p:sp>
      <p:sp>
        <p:nvSpPr>
          <p:cNvPr id="94" name="Google Shape;94;p7"/>
          <p:cNvSpPr/>
          <p:nvPr/>
        </p:nvSpPr>
        <p:spPr>
          <a:xfrm>
            <a:off x="812800" y="3565922"/>
            <a:ext cx="4572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2200"/>
              <a:buFont typeface="Oswald"/>
              <a:buNone/>
            </a:pPr>
            <a:r>
              <a:rPr b="1" i="0" lang="en-US" sz="2200" u="none" cap="none" strike="noStrike">
                <a:solidFill>
                  <a:srgbClr val="C8102E"/>
                </a:solidFill>
                <a:latin typeface="Oswald"/>
                <a:ea typeface="Oswald"/>
                <a:cs typeface="Oswald"/>
                <a:sym typeface="Oswald"/>
              </a:rPr>
              <a:t>4</a:t>
            </a:r>
            <a:endParaRPr b="0" i="0" sz="2200" u="none" cap="none" strike="noStrike">
              <a:solidFill>
                <a:schemeClr val="dk1"/>
              </a:solidFill>
              <a:latin typeface="Calibri"/>
              <a:ea typeface="Calibri"/>
              <a:cs typeface="Calibri"/>
              <a:sym typeface="Calibri"/>
            </a:endParaRPr>
          </a:p>
        </p:txBody>
      </p:sp>
      <p:sp>
        <p:nvSpPr>
          <p:cNvPr id="95" name="Google Shape;95;p7"/>
          <p:cNvSpPr/>
          <p:nvPr/>
        </p:nvSpPr>
        <p:spPr>
          <a:xfrm>
            <a:off x="1422400" y="3565922"/>
            <a:ext cx="8137565"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Write a 4-part prompt and improve it with follow-ups</a:t>
            </a:r>
            <a:endParaRPr b="0" i="0" sz="2200" u="none" cap="none" strike="noStrike">
              <a:solidFill>
                <a:schemeClr val="dk1"/>
              </a:solidFill>
              <a:latin typeface="Calibri"/>
              <a:ea typeface="Calibri"/>
              <a:cs typeface="Calibri"/>
              <a:sym typeface="Calibri"/>
            </a:endParaRPr>
          </a:p>
        </p:txBody>
      </p:sp>
      <p:sp>
        <p:nvSpPr>
          <p:cNvPr id="96" name="Google Shape;96;p7"/>
          <p:cNvSpPr/>
          <p:nvPr/>
        </p:nvSpPr>
        <p:spPr>
          <a:xfrm>
            <a:off x="812800" y="4109442"/>
            <a:ext cx="457200"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2200"/>
              <a:buFont typeface="Oswald"/>
              <a:buNone/>
            </a:pPr>
            <a:r>
              <a:rPr b="1" i="0" lang="en-US" sz="2200" u="none" cap="none" strike="noStrike">
                <a:solidFill>
                  <a:srgbClr val="C8102E"/>
                </a:solidFill>
                <a:latin typeface="Oswald"/>
                <a:ea typeface="Oswald"/>
                <a:cs typeface="Oswald"/>
                <a:sym typeface="Oswald"/>
              </a:rPr>
              <a:t>5</a:t>
            </a:r>
            <a:endParaRPr b="0" i="0" sz="2200" u="none" cap="none" strike="noStrike">
              <a:solidFill>
                <a:schemeClr val="dk1"/>
              </a:solidFill>
              <a:latin typeface="Calibri"/>
              <a:ea typeface="Calibri"/>
              <a:cs typeface="Calibri"/>
              <a:sym typeface="Calibri"/>
            </a:endParaRPr>
          </a:p>
        </p:txBody>
      </p:sp>
      <p:sp>
        <p:nvSpPr>
          <p:cNvPr id="97" name="Google Shape;97;p7"/>
          <p:cNvSpPr/>
          <p:nvPr/>
        </p:nvSpPr>
        <p:spPr>
          <a:xfrm>
            <a:off x="1422400" y="4109442"/>
            <a:ext cx="5646539"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Leave with one task to try next week</a:t>
            </a:r>
            <a:endParaRPr b="0" i="0" sz="2200" u="none" cap="none" strike="noStrike">
              <a:solidFill>
                <a:schemeClr val="dk1"/>
              </a:solidFill>
              <a:latin typeface="Calibri"/>
              <a:ea typeface="Calibri"/>
              <a:cs typeface="Calibri"/>
              <a:sym typeface="Calibri"/>
            </a:endParaRPr>
          </a:p>
        </p:txBody>
      </p:sp>
      <p:sp>
        <p:nvSpPr>
          <p:cNvPr id="98" name="Google Shape;98;p7"/>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5</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103" name="Shape 103"/>
        <p:cNvGrpSpPr/>
        <p:nvPr/>
      </p:nvGrpSpPr>
      <p:grpSpPr>
        <a:xfrm>
          <a:off x="0" y="0"/>
          <a:ext cx="0" cy="0"/>
          <a:chOff x="0" y="0"/>
          <a:chExt cx="0" cy="0"/>
        </a:xfrm>
      </p:grpSpPr>
      <p:sp>
        <p:nvSpPr>
          <p:cNvPr id="104" name="Google Shape;104;p8"/>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YOUR UMD AI TOOLBOX</a:t>
            </a:r>
            <a:endParaRPr b="0" i="0" sz="1200" u="none" cap="none" strike="noStrike">
              <a:solidFill>
                <a:schemeClr val="dk1"/>
              </a:solidFill>
              <a:latin typeface="Calibri"/>
              <a:ea typeface="Calibri"/>
              <a:cs typeface="Calibri"/>
              <a:sym typeface="Calibri"/>
            </a:endParaRPr>
          </a:p>
        </p:txBody>
      </p:sp>
      <p:sp>
        <p:nvSpPr>
          <p:cNvPr id="105" name="Google Shape;105;p8"/>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UMD already provides 8 AI tools</a:t>
            </a:r>
            <a:endParaRPr b="0" i="0" sz="3600" u="none" cap="none" strike="noStrike">
              <a:solidFill>
                <a:schemeClr val="dk1"/>
              </a:solidFill>
              <a:latin typeface="Calibri"/>
              <a:ea typeface="Calibri"/>
              <a:cs typeface="Calibri"/>
              <a:sym typeface="Calibri"/>
            </a:endParaRPr>
          </a:p>
        </p:txBody>
      </p:sp>
      <p:sp>
        <p:nvSpPr>
          <p:cNvPr id="106" name="Google Shape;106;p8"/>
          <p:cNvSpPr/>
          <p:nvPr/>
        </p:nvSpPr>
        <p:spPr>
          <a:xfrm>
            <a:off x="822325" y="1894086"/>
            <a:ext cx="2508250" cy="1664692"/>
          </a:xfrm>
          <a:prstGeom prst="roundRect">
            <a:avLst>
              <a:gd fmla="val 5531" name="adj"/>
            </a:avLst>
          </a:prstGeom>
          <a:solidFill>
            <a:srgbClr val="FFF4F5"/>
          </a:solidFill>
          <a:ln cap="flat" cmpd="sng" w="19050">
            <a:solidFill>
              <a:srgbClr val="C810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8"/>
          <p:cNvSpPr/>
          <p:nvPr/>
        </p:nvSpPr>
        <p:spPr>
          <a:xfrm>
            <a:off x="1035050" y="2106811"/>
            <a:ext cx="2145284"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TerpAI</a:t>
            </a:r>
            <a:endParaRPr b="0" i="0" sz="1600" u="none" cap="none" strike="noStrike">
              <a:solidFill>
                <a:schemeClr val="dk1"/>
              </a:solidFill>
              <a:latin typeface="Calibri"/>
              <a:ea typeface="Calibri"/>
              <a:cs typeface="Calibri"/>
              <a:sym typeface="Calibri"/>
            </a:endParaRPr>
          </a:p>
        </p:txBody>
      </p:sp>
      <p:sp>
        <p:nvSpPr>
          <p:cNvPr id="108" name="Google Shape;108;p8"/>
          <p:cNvSpPr/>
          <p:nvPr/>
        </p:nvSpPr>
        <p:spPr>
          <a:xfrm>
            <a:off x="1035050" y="2426791"/>
            <a:ext cx="2145284"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Everyday drafting, summarizing, brainstorming</a:t>
            </a:r>
            <a:endParaRPr b="0" i="0" sz="1200" u="none" cap="none" strike="noStrike">
              <a:solidFill>
                <a:schemeClr val="dk1"/>
              </a:solidFill>
              <a:latin typeface="Calibri"/>
              <a:ea typeface="Calibri"/>
              <a:cs typeface="Calibri"/>
              <a:sym typeface="Calibri"/>
            </a:endParaRPr>
          </a:p>
        </p:txBody>
      </p:sp>
      <p:sp>
        <p:nvSpPr>
          <p:cNvPr id="109" name="Google Shape;109;p8"/>
          <p:cNvSpPr/>
          <p:nvPr/>
        </p:nvSpPr>
        <p:spPr>
          <a:xfrm>
            <a:off x="1035050" y="2914352"/>
            <a:ext cx="2145284"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Everyone · L2</a:t>
            </a:r>
            <a:endParaRPr b="0" i="0" sz="1200" u="none" cap="none" strike="noStrike">
              <a:solidFill>
                <a:schemeClr val="dk1"/>
              </a:solidFill>
              <a:latin typeface="Calibri"/>
              <a:ea typeface="Calibri"/>
              <a:cs typeface="Calibri"/>
              <a:sym typeface="Calibri"/>
            </a:endParaRPr>
          </a:p>
        </p:txBody>
      </p:sp>
      <p:sp>
        <p:nvSpPr>
          <p:cNvPr id="110" name="Google Shape;110;p8"/>
          <p:cNvSpPr/>
          <p:nvPr/>
        </p:nvSpPr>
        <p:spPr>
          <a:xfrm>
            <a:off x="3495675" y="1887736"/>
            <a:ext cx="2520950" cy="1677392"/>
          </a:xfrm>
          <a:prstGeom prst="roundRect">
            <a:avLst>
              <a:gd fmla="val 5868"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8"/>
          <p:cNvSpPr/>
          <p:nvPr/>
        </p:nvSpPr>
        <p:spPr>
          <a:xfrm>
            <a:off x="3702050" y="2094111"/>
            <a:ext cx="2171446" cy="5129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Gemini + NotebookLM</a:t>
            </a:r>
            <a:endParaRPr b="0" i="0" sz="1600" u="none" cap="none" strike="noStrike">
              <a:solidFill>
                <a:schemeClr val="dk1"/>
              </a:solidFill>
              <a:latin typeface="Calibri"/>
              <a:ea typeface="Calibri"/>
              <a:cs typeface="Calibri"/>
              <a:sym typeface="Calibri"/>
            </a:endParaRPr>
          </a:p>
        </p:txBody>
      </p:sp>
      <p:sp>
        <p:nvSpPr>
          <p:cNvPr id="112" name="Google Shape;112;p8"/>
          <p:cNvSpPr/>
          <p:nvPr/>
        </p:nvSpPr>
        <p:spPr>
          <a:xfrm>
            <a:off x="3702050" y="2657872"/>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Inside Google Workspace; chat with your own docs</a:t>
            </a:r>
            <a:endParaRPr b="0" i="0" sz="1200" u="none" cap="none" strike="noStrike">
              <a:solidFill>
                <a:schemeClr val="dk1"/>
              </a:solidFill>
              <a:latin typeface="Calibri"/>
              <a:ea typeface="Calibri"/>
              <a:cs typeface="Calibri"/>
              <a:sym typeface="Calibri"/>
            </a:endParaRPr>
          </a:p>
        </p:txBody>
      </p:sp>
      <p:sp>
        <p:nvSpPr>
          <p:cNvPr id="113" name="Google Shape;113;p8"/>
          <p:cNvSpPr/>
          <p:nvPr/>
        </p:nvSpPr>
        <p:spPr>
          <a:xfrm>
            <a:off x="3702050" y="3145433"/>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Everyone · L2</a:t>
            </a:r>
            <a:endParaRPr b="0" i="0" sz="1200" u="none" cap="none" strike="noStrike">
              <a:solidFill>
                <a:schemeClr val="dk1"/>
              </a:solidFill>
              <a:latin typeface="Calibri"/>
              <a:ea typeface="Calibri"/>
              <a:cs typeface="Calibri"/>
              <a:sym typeface="Calibri"/>
            </a:endParaRPr>
          </a:p>
        </p:txBody>
      </p:sp>
      <p:sp>
        <p:nvSpPr>
          <p:cNvPr id="114" name="Google Shape;114;p8"/>
          <p:cNvSpPr/>
          <p:nvPr/>
        </p:nvSpPr>
        <p:spPr>
          <a:xfrm>
            <a:off x="6175375" y="1887736"/>
            <a:ext cx="2520950" cy="1677392"/>
          </a:xfrm>
          <a:prstGeom prst="roundRect">
            <a:avLst>
              <a:gd fmla="val 5868"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
          <p:cNvSpPr/>
          <p:nvPr/>
        </p:nvSpPr>
        <p:spPr>
          <a:xfrm>
            <a:off x="6381750" y="2094111"/>
            <a:ext cx="2171446"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M365 Copilot Chat</a:t>
            </a:r>
            <a:endParaRPr b="0" i="0" sz="1600" u="none" cap="none" strike="noStrike">
              <a:solidFill>
                <a:schemeClr val="dk1"/>
              </a:solidFill>
              <a:latin typeface="Calibri"/>
              <a:ea typeface="Calibri"/>
              <a:cs typeface="Calibri"/>
              <a:sym typeface="Calibri"/>
            </a:endParaRPr>
          </a:p>
        </p:txBody>
      </p:sp>
      <p:sp>
        <p:nvSpPr>
          <p:cNvPr id="116" name="Google Shape;116;p8"/>
          <p:cNvSpPr/>
          <p:nvPr/>
        </p:nvSpPr>
        <p:spPr>
          <a:xfrm>
            <a:off x="6381750" y="2414091"/>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Inside Word, Outlook, Excel, PowerPoint</a:t>
            </a:r>
            <a:endParaRPr b="0" i="0" sz="1200" u="none" cap="none" strike="noStrike">
              <a:solidFill>
                <a:schemeClr val="dk1"/>
              </a:solidFill>
              <a:latin typeface="Calibri"/>
              <a:ea typeface="Calibri"/>
              <a:cs typeface="Calibri"/>
              <a:sym typeface="Calibri"/>
            </a:endParaRPr>
          </a:p>
        </p:txBody>
      </p:sp>
      <p:sp>
        <p:nvSpPr>
          <p:cNvPr id="117" name="Google Shape;117;p8"/>
          <p:cNvSpPr/>
          <p:nvPr/>
        </p:nvSpPr>
        <p:spPr>
          <a:xfrm>
            <a:off x="6381750" y="2901652"/>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Microsoft 365 · L2</a:t>
            </a:r>
            <a:endParaRPr b="0" i="0" sz="1200" u="none" cap="none" strike="noStrike">
              <a:solidFill>
                <a:schemeClr val="dk1"/>
              </a:solidFill>
              <a:latin typeface="Calibri"/>
              <a:ea typeface="Calibri"/>
              <a:cs typeface="Calibri"/>
              <a:sym typeface="Calibri"/>
            </a:endParaRPr>
          </a:p>
        </p:txBody>
      </p:sp>
      <p:sp>
        <p:nvSpPr>
          <p:cNvPr id="118" name="Google Shape;118;p8"/>
          <p:cNvSpPr/>
          <p:nvPr/>
        </p:nvSpPr>
        <p:spPr>
          <a:xfrm>
            <a:off x="8855075" y="1887736"/>
            <a:ext cx="2520950" cy="1677392"/>
          </a:xfrm>
          <a:prstGeom prst="roundRect">
            <a:avLst>
              <a:gd fmla="val 5868"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8"/>
          <p:cNvSpPr/>
          <p:nvPr/>
        </p:nvSpPr>
        <p:spPr>
          <a:xfrm>
            <a:off x="9061450" y="2094111"/>
            <a:ext cx="2171446"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Perplexity Pro</a:t>
            </a:r>
            <a:endParaRPr b="0" i="0" sz="1600" u="none" cap="none" strike="noStrike">
              <a:solidFill>
                <a:schemeClr val="dk1"/>
              </a:solidFill>
              <a:latin typeface="Calibri"/>
              <a:ea typeface="Calibri"/>
              <a:cs typeface="Calibri"/>
              <a:sym typeface="Calibri"/>
            </a:endParaRPr>
          </a:p>
        </p:txBody>
      </p:sp>
      <p:sp>
        <p:nvSpPr>
          <p:cNvPr id="120" name="Google Shape;120;p8"/>
          <p:cNvSpPr/>
          <p:nvPr/>
        </p:nvSpPr>
        <p:spPr>
          <a:xfrm>
            <a:off x="9061450" y="2414091"/>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Current web research with citations</a:t>
            </a:r>
            <a:endParaRPr b="0" i="0" sz="1200" u="none" cap="none" strike="noStrike">
              <a:solidFill>
                <a:schemeClr val="dk1"/>
              </a:solidFill>
              <a:latin typeface="Calibri"/>
              <a:ea typeface="Calibri"/>
              <a:cs typeface="Calibri"/>
              <a:sym typeface="Calibri"/>
            </a:endParaRPr>
          </a:p>
        </p:txBody>
      </p:sp>
      <p:sp>
        <p:nvSpPr>
          <p:cNvPr id="121" name="Google Shape;121;p8"/>
          <p:cNvSpPr/>
          <p:nvPr/>
        </p:nvSpPr>
        <p:spPr>
          <a:xfrm>
            <a:off x="9061450" y="2901652"/>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Staff pilot · L2</a:t>
            </a:r>
            <a:endParaRPr b="0" i="0" sz="1200" u="none" cap="none" strike="noStrike">
              <a:solidFill>
                <a:schemeClr val="dk1"/>
              </a:solidFill>
              <a:latin typeface="Calibri"/>
              <a:ea typeface="Calibri"/>
              <a:cs typeface="Calibri"/>
              <a:sym typeface="Calibri"/>
            </a:endParaRPr>
          </a:p>
        </p:txBody>
      </p:sp>
      <p:sp>
        <p:nvSpPr>
          <p:cNvPr id="122" name="Google Shape;122;p8"/>
          <p:cNvSpPr/>
          <p:nvPr/>
        </p:nvSpPr>
        <p:spPr>
          <a:xfrm>
            <a:off x="815975" y="3723878"/>
            <a:ext cx="2520950" cy="1433612"/>
          </a:xfrm>
          <a:prstGeom prst="roundRect">
            <a:avLst>
              <a:gd fmla="val 6866"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p:nvPr/>
        </p:nvSpPr>
        <p:spPr>
          <a:xfrm>
            <a:off x="1022350" y="3930253"/>
            <a:ext cx="2171446"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ChatGPT EDU</a:t>
            </a:r>
            <a:endParaRPr b="0" i="0" sz="1600" u="none" cap="none" strike="noStrike">
              <a:solidFill>
                <a:schemeClr val="dk1"/>
              </a:solidFill>
              <a:latin typeface="Calibri"/>
              <a:ea typeface="Calibri"/>
              <a:cs typeface="Calibri"/>
              <a:sym typeface="Calibri"/>
            </a:endParaRPr>
          </a:p>
        </p:txBody>
      </p:sp>
      <p:sp>
        <p:nvSpPr>
          <p:cNvPr id="124" name="Google Shape;124;p8"/>
          <p:cNvSpPr/>
          <p:nvPr/>
        </p:nvSpPr>
        <p:spPr>
          <a:xfrm>
            <a:off x="1022350" y="4250234"/>
            <a:ext cx="2171446" cy="23108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Sensitive work, custom GPTs</a:t>
            </a:r>
            <a:endParaRPr b="0" i="0" sz="1200" u="none" cap="none" strike="noStrike">
              <a:solidFill>
                <a:schemeClr val="dk1"/>
              </a:solidFill>
              <a:latin typeface="Calibri"/>
              <a:ea typeface="Calibri"/>
              <a:cs typeface="Calibri"/>
              <a:sym typeface="Calibri"/>
            </a:endParaRPr>
          </a:p>
        </p:txBody>
      </p:sp>
      <p:sp>
        <p:nvSpPr>
          <p:cNvPr id="125" name="Google Shape;125;p8"/>
          <p:cNvSpPr/>
          <p:nvPr/>
        </p:nvSpPr>
        <p:spPr>
          <a:xfrm>
            <a:off x="1022350" y="4532114"/>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Licensed seats · L3</a:t>
            </a:r>
            <a:endParaRPr b="0" i="0" sz="1200" u="none" cap="none" strike="noStrike">
              <a:solidFill>
                <a:schemeClr val="dk1"/>
              </a:solidFill>
              <a:latin typeface="Calibri"/>
              <a:ea typeface="Calibri"/>
              <a:cs typeface="Calibri"/>
              <a:sym typeface="Calibri"/>
            </a:endParaRPr>
          </a:p>
        </p:txBody>
      </p:sp>
      <p:sp>
        <p:nvSpPr>
          <p:cNvPr id="126" name="Google Shape;126;p8"/>
          <p:cNvSpPr/>
          <p:nvPr/>
        </p:nvSpPr>
        <p:spPr>
          <a:xfrm>
            <a:off x="3495675" y="3723878"/>
            <a:ext cx="2520950" cy="1433612"/>
          </a:xfrm>
          <a:prstGeom prst="roundRect">
            <a:avLst>
              <a:gd fmla="val 6866"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8"/>
          <p:cNvSpPr/>
          <p:nvPr/>
        </p:nvSpPr>
        <p:spPr>
          <a:xfrm>
            <a:off x="3702050" y="3930253"/>
            <a:ext cx="2171446"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Claude</a:t>
            </a:r>
            <a:endParaRPr b="0" i="0" sz="1600" u="none" cap="none" strike="noStrike">
              <a:solidFill>
                <a:schemeClr val="dk1"/>
              </a:solidFill>
              <a:latin typeface="Calibri"/>
              <a:ea typeface="Calibri"/>
              <a:cs typeface="Calibri"/>
              <a:sym typeface="Calibri"/>
            </a:endParaRPr>
          </a:p>
        </p:txBody>
      </p:sp>
      <p:sp>
        <p:nvSpPr>
          <p:cNvPr id="128" name="Google Shape;128;p8"/>
          <p:cNvSpPr/>
          <p:nvPr/>
        </p:nvSpPr>
        <p:spPr>
          <a:xfrm>
            <a:off x="3702050" y="4250234"/>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Sensitive work, long documents, reasoning</a:t>
            </a:r>
            <a:endParaRPr b="0" i="0" sz="1200" u="none" cap="none" strike="noStrike">
              <a:solidFill>
                <a:schemeClr val="dk1"/>
              </a:solidFill>
              <a:latin typeface="Calibri"/>
              <a:ea typeface="Calibri"/>
              <a:cs typeface="Calibri"/>
              <a:sym typeface="Calibri"/>
            </a:endParaRPr>
          </a:p>
        </p:txBody>
      </p:sp>
      <p:sp>
        <p:nvSpPr>
          <p:cNvPr id="129" name="Google Shape;129;p8"/>
          <p:cNvSpPr/>
          <p:nvPr/>
        </p:nvSpPr>
        <p:spPr>
          <a:xfrm>
            <a:off x="3702050" y="4737795"/>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lang="en-US" sz="1200">
                <a:solidFill>
                  <a:srgbClr val="C8102E"/>
                </a:solidFill>
                <a:latin typeface="Public Sans"/>
                <a:ea typeface="Public Sans"/>
                <a:cs typeface="Public Sans"/>
                <a:sym typeface="Public Sans"/>
              </a:rPr>
              <a:t>Licensed </a:t>
            </a:r>
            <a:r>
              <a:rPr b="1" i="0" lang="en-US" sz="1200" u="none" cap="none" strike="noStrike">
                <a:solidFill>
                  <a:srgbClr val="C8102E"/>
                </a:solidFill>
                <a:latin typeface="Public Sans"/>
                <a:ea typeface="Public Sans"/>
                <a:cs typeface="Public Sans"/>
                <a:sym typeface="Public Sans"/>
              </a:rPr>
              <a:t>seats · L3</a:t>
            </a:r>
            <a:endParaRPr b="0" i="0" sz="1200" u="none" cap="none" strike="noStrike">
              <a:solidFill>
                <a:schemeClr val="dk1"/>
              </a:solidFill>
              <a:latin typeface="Calibri"/>
              <a:ea typeface="Calibri"/>
              <a:cs typeface="Calibri"/>
              <a:sym typeface="Calibri"/>
            </a:endParaRPr>
          </a:p>
        </p:txBody>
      </p:sp>
      <p:sp>
        <p:nvSpPr>
          <p:cNvPr id="130" name="Google Shape;130;p8"/>
          <p:cNvSpPr/>
          <p:nvPr/>
        </p:nvSpPr>
        <p:spPr>
          <a:xfrm>
            <a:off x="6175375" y="3723878"/>
            <a:ext cx="2520950" cy="1433612"/>
          </a:xfrm>
          <a:prstGeom prst="roundRect">
            <a:avLst>
              <a:gd fmla="val 6866"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8"/>
          <p:cNvSpPr/>
          <p:nvPr/>
        </p:nvSpPr>
        <p:spPr>
          <a:xfrm>
            <a:off x="6381750" y="3930253"/>
            <a:ext cx="2171446"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Adobe Firefly</a:t>
            </a:r>
            <a:endParaRPr b="0" i="0" sz="1600" u="none" cap="none" strike="noStrike">
              <a:solidFill>
                <a:schemeClr val="dk1"/>
              </a:solidFill>
              <a:latin typeface="Calibri"/>
              <a:ea typeface="Calibri"/>
              <a:cs typeface="Calibri"/>
              <a:sym typeface="Calibri"/>
            </a:endParaRPr>
          </a:p>
        </p:txBody>
      </p:sp>
      <p:sp>
        <p:nvSpPr>
          <p:cNvPr id="132" name="Google Shape;132;p8"/>
          <p:cNvSpPr/>
          <p:nvPr/>
        </p:nvSpPr>
        <p:spPr>
          <a:xfrm>
            <a:off x="6381750" y="4250234"/>
            <a:ext cx="2171446" cy="23108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Images and graphics</a:t>
            </a:r>
            <a:endParaRPr b="0" i="0" sz="1200" u="none" cap="none" strike="noStrike">
              <a:solidFill>
                <a:schemeClr val="dk1"/>
              </a:solidFill>
              <a:latin typeface="Calibri"/>
              <a:ea typeface="Calibri"/>
              <a:cs typeface="Calibri"/>
              <a:sym typeface="Calibri"/>
            </a:endParaRPr>
          </a:p>
        </p:txBody>
      </p:sp>
      <p:sp>
        <p:nvSpPr>
          <p:cNvPr id="133" name="Google Shape;133;p8"/>
          <p:cNvSpPr/>
          <p:nvPr/>
        </p:nvSpPr>
        <p:spPr>
          <a:xfrm>
            <a:off x="6381750" y="4532114"/>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Creative Cloud · ask SRM</a:t>
            </a:r>
            <a:endParaRPr b="0" i="0" sz="1200" u="none" cap="none" strike="noStrike">
              <a:solidFill>
                <a:schemeClr val="dk1"/>
              </a:solidFill>
              <a:latin typeface="Calibri"/>
              <a:ea typeface="Calibri"/>
              <a:cs typeface="Calibri"/>
              <a:sym typeface="Calibri"/>
            </a:endParaRPr>
          </a:p>
        </p:txBody>
      </p:sp>
      <p:sp>
        <p:nvSpPr>
          <p:cNvPr id="134" name="Google Shape;134;p8"/>
          <p:cNvSpPr/>
          <p:nvPr/>
        </p:nvSpPr>
        <p:spPr>
          <a:xfrm>
            <a:off x="8855075" y="3723878"/>
            <a:ext cx="2520950" cy="1433612"/>
          </a:xfrm>
          <a:prstGeom prst="roundRect">
            <a:avLst>
              <a:gd fmla="val 6866"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p:nvPr/>
        </p:nvSpPr>
        <p:spPr>
          <a:xfrm>
            <a:off x="9061450" y="3930253"/>
            <a:ext cx="2171446" cy="2691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UMD Virtual Agent</a:t>
            </a:r>
            <a:endParaRPr b="0" i="0" sz="1600" u="none" cap="none" strike="noStrike">
              <a:solidFill>
                <a:schemeClr val="dk1"/>
              </a:solidFill>
              <a:latin typeface="Calibri"/>
              <a:ea typeface="Calibri"/>
              <a:cs typeface="Calibri"/>
              <a:sym typeface="Calibri"/>
            </a:endParaRPr>
          </a:p>
        </p:txBody>
      </p:sp>
      <p:sp>
        <p:nvSpPr>
          <p:cNvPr id="136" name="Google Shape;136;p8"/>
          <p:cNvSpPr/>
          <p:nvPr/>
        </p:nvSpPr>
        <p:spPr>
          <a:xfrm>
            <a:off x="9061450" y="4250234"/>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A 24/7 FAQ assistant for your office</a:t>
            </a:r>
            <a:endParaRPr b="0" i="0" sz="1200" u="none" cap="none" strike="noStrike">
              <a:solidFill>
                <a:schemeClr val="dk1"/>
              </a:solidFill>
              <a:latin typeface="Calibri"/>
              <a:ea typeface="Calibri"/>
              <a:cs typeface="Calibri"/>
              <a:sym typeface="Calibri"/>
            </a:endParaRPr>
          </a:p>
        </p:txBody>
      </p:sp>
      <p:sp>
        <p:nvSpPr>
          <p:cNvPr id="137" name="Google Shape;137;p8"/>
          <p:cNvSpPr/>
          <p:nvPr/>
        </p:nvSpPr>
        <p:spPr>
          <a:xfrm>
            <a:off x="9061450" y="4737795"/>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Request from DIT · L2</a:t>
            </a:r>
            <a:endParaRPr b="0" i="0" sz="1200" u="none" cap="none" strike="noStrike">
              <a:solidFill>
                <a:schemeClr val="dk1"/>
              </a:solidFill>
              <a:latin typeface="Calibri"/>
              <a:ea typeface="Calibri"/>
              <a:cs typeface="Calibri"/>
              <a:sym typeface="Calibri"/>
            </a:endParaRPr>
          </a:p>
        </p:txBody>
      </p:sp>
      <p:sp>
        <p:nvSpPr>
          <p:cNvPr id="138" name="Google Shape;138;p8"/>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6</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143" name="Shape 143"/>
        <p:cNvGrpSpPr/>
        <p:nvPr/>
      </p:nvGrpSpPr>
      <p:grpSpPr>
        <a:xfrm>
          <a:off x="0" y="0"/>
          <a:ext cx="0" cy="0"/>
          <a:chOff x="0" y="0"/>
          <a:chExt cx="0" cy="0"/>
        </a:xfrm>
      </p:grpSpPr>
      <p:sp>
        <p:nvSpPr>
          <p:cNvPr id="144" name="Google Shape;144;p9"/>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BEFORE YOU PASTE ANYTHING</a:t>
            </a:r>
            <a:endParaRPr b="0" i="0" sz="1200" u="none" cap="none" strike="noStrike">
              <a:solidFill>
                <a:schemeClr val="dk1"/>
              </a:solidFill>
              <a:latin typeface="Calibri"/>
              <a:ea typeface="Calibri"/>
              <a:cs typeface="Calibri"/>
              <a:sym typeface="Calibri"/>
            </a:endParaRPr>
          </a:p>
        </p:txBody>
      </p:sp>
      <p:sp>
        <p:nvSpPr>
          <p:cNvPr id="145" name="Google Shape;145;p9"/>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What data can go where?</a:t>
            </a:r>
            <a:endParaRPr b="0" i="0" sz="3600" u="none" cap="none" strike="noStrike">
              <a:solidFill>
                <a:schemeClr val="dk1"/>
              </a:solidFill>
              <a:latin typeface="Calibri"/>
              <a:ea typeface="Calibri"/>
              <a:cs typeface="Calibri"/>
              <a:sym typeface="Calibri"/>
            </a:endParaRPr>
          </a:p>
        </p:txBody>
      </p:sp>
      <p:sp>
        <p:nvSpPr>
          <p:cNvPr id="146" name="Google Shape;146;p9"/>
          <p:cNvSpPr/>
          <p:nvPr/>
        </p:nvSpPr>
        <p:spPr>
          <a:xfrm>
            <a:off x="815975" y="1938536"/>
            <a:ext cx="2520950" cy="2365673"/>
          </a:xfrm>
          <a:prstGeom prst="roundRect">
            <a:avLst>
              <a:gd fmla="val 416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9"/>
          <p:cNvSpPr/>
          <p:nvPr/>
        </p:nvSpPr>
        <p:spPr>
          <a:xfrm>
            <a:off x="1022350" y="2144911"/>
            <a:ext cx="2171446"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Oswald"/>
              <a:buNone/>
            </a:pPr>
            <a:r>
              <a:rPr b="1" i="0" lang="en-US" sz="2200" u="none" cap="none" strike="noStrike">
                <a:solidFill>
                  <a:srgbClr val="1C1B1F"/>
                </a:solidFill>
                <a:latin typeface="Oswald"/>
                <a:ea typeface="Oswald"/>
                <a:cs typeface="Oswald"/>
                <a:sym typeface="Oswald"/>
              </a:rPr>
              <a:t>Level 1</a:t>
            </a:r>
            <a:endParaRPr b="0" i="0" sz="2200" u="none" cap="none" strike="noStrike">
              <a:solidFill>
                <a:schemeClr val="dk1"/>
              </a:solidFill>
              <a:latin typeface="Calibri"/>
              <a:ea typeface="Calibri"/>
              <a:cs typeface="Calibri"/>
              <a:sym typeface="Calibri"/>
            </a:endParaRPr>
          </a:p>
        </p:txBody>
      </p:sp>
      <p:sp>
        <p:nvSpPr>
          <p:cNvPr id="148" name="Google Shape;148;p9"/>
          <p:cNvSpPr/>
          <p:nvPr/>
        </p:nvSpPr>
        <p:spPr>
          <a:xfrm>
            <a:off x="1022350" y="2612231"/>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Low · Public</a:t>
            </a:r>
            <a:endParaRPr b="0" i="0" sz="1200" u="none" cap="none" strike="noStrike">
              <a:solidFill>
                <a:schemeClr val="dk1"/>
              </a:solidFill>
              <a:latin typeface="Calibri"/>
              <a:ea typeface="Calibri"/>
              <a:cs typeface="Calibri"/>
              <a:sym typeface="Calibri"/>
            </a:endParaRPr>
          </a:p>
        </p:txBody>
      </p:sp>
      <p:sp>
        <p:nvSpPr>
          <p:cNvPr id="149" name="Google Shape;149;p9"/>
          <p:cNvSpPr/>
          <p:nvPr/>
        </p:nvSpPr>
        <p:spPr>
          <a:xfrm>
            <a:off x="1022350" y="2901752"/>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Public web content, published research, flyers</a:t>
            </a:r>
            <a:endParaRPr b="0" i="0" sz="1200" u="none" cap="none" strike="noStrike">
              <a:solidFill>
                <a:schemeClr val="dk1"/>
              </a:solidFill>
              <a:latin typeface="Calibri"/>
              <a:ea typeface="Calibri"/>
              <a:cs typeface="Calibri"/>
              <a:sym typeface="Calibri"/>
            </a:endParaRPr>
          </a:p>
        </p:txBody>
      </p:sp>
      <p:sp>
        <p:nvSpPr>
          <p:cNvPr id="150" name="Google Shape;150;p9"/>
          <p:cNvSpPr/>
          <p:nvPr/>
        </p:nvSpPr>
        <p:spPr>
          <a:xfrm>
            <a:off x="1022350" y="3884513"/>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Where: Any approved tool</a:t>
            </a:r>
            <a:endParaRPr b="0" i="0" sz="1200" u="none" cap="none" strike="noStrike">
              <a:solidFill>
                <a:schemeClr val="dk1"/>
              </a:solidFill>
              <a:latin typeface="Calibri"/>
              <a:ea typeface="Calibri"/>
              <a:cs typeface="Calibri"/>
              <a:sym typeface="Calibri"/>
            </a:endParaRPr>
          </a:p>
        </p:txBody>
      </p:sp>
      <p:sp>
        <p:nvSpPr>
          <p:cNvPr id="151" name="Google Shape;151;p9"/>
          <p:cNvSpPr/>
          <p:nvPr/>
        </p:nvSpPr>
        <p:spPr>
          <a:xfrm>
            <a:off x="3495675" y="1938536"/>
            <a:ext cx="2520950" cy="2365673"/>
          </a:xfrm>
          <a:prstGeom prst="roundRect">
            <a:avLst>
              <a:gd fmla="val 416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p:nvPr/>
        </p:nvSpPr>
        <p:spPr>
          <a:xfrm>
            <a:off x="3702050" y="2144911"/>
            <a:ext cx="2171446"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Oswald"/>
              <a:buNone/>
            </a:pPr>
            <a:r>
              <a:rPr b="1" i="0" lang="en-US" sz="2200" u="none" cap="none" strike="noStrike">
                <a:solidFill>
                  <a:srgbClr val="1C1B1F"/>
                </a:solidFill>
                <a:latin typeface="Oswald"/>
                <a:ea typeface="Oswald"/>
                <a:cs typeface="Oswald"/>
                <a:sym typeface="Oswald"/>
              </a:rPr>
              <a:t>Level 2</a:t>
            </a:r>
            <a:endParaRPr b="0" i="0" sz="2200" u="none" cap="none" strike="noStrike">
              <a:solidFill>
                <a:schemeClr val="dk1"/>
              </a:solidFill>
              <a:latin typeface="Calibri"/>
              <a:ea typeface="Calibri"/>
              <a:cs typeface="Calibri"/>
              <a:sym typeface="Calibri"/>
            </a:endParaRPr>
          </a:p>
        </p:txBody>
      </p:sp>
      <p:sp>
        <p:nvSpPr>
          <p:cNvPr id="153" name="Google Shape;153;p9"/>
          <p:cNvSpPr/>
          <p:nvPr/>
        </p:nvSpPr>
        <p:spPr>
          <a:xfrm>
            <a:off x="3702050" y="2612231"/>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Moderate · Internal</a:t>
            </a:r>
            <a:endParaRPr b="0" i="0" sz="1200" u="none" cap="none" strike="noStrike">
              <a:solidFill>
                <a:schemeClr val="dk1"/>
              </a:solidFill>
              <a:latin typeface="Calibri"/>
              <a:ea typeface="Calibri"/>
              <a:cs typeface="Calibri"/>
              <a:sym typeface="Calibri"/>
            </a:endParaRPr>
          </a:p>
        </p:txBody>
      </p:sp>
      <p:sp>
        <p:nvSpPr>
          <p:cNvPr id="154" name="Google Shape;154;p9"/>
          <p:cNvSpPr/>
          <p:nvPr/>
        </p:nvSpPr>
        <p:spPr>
          <a:xfrm>
            <a:off x="3702050" y="2901752"/>
            <a:ext cx="2171446" cy="6424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Memos, meeting notes, student or personnel records without sensitive details</a:t>
            </a:r>
            <a:endParaRPr b="0" i="0" sz="1200" u="none" cap="none" strike="noStrike">
              <a:solidFill>
                <a:schemeClr val="dk1"/>
              </a:solidFill>
              <a:latin typeface="Calibri"/>
              <a:ea typeface="Calibri"/>
              <a:cs typeface="Calibri"/>
              <a:sym typeface="Calibri"/>
            </a:endParaRPr>
          </a:p>
        </p:txBody>
      </p:sp>
      <p:sp>
        <p:nvSpPr>
          <p:cNvPr id="155" name="Google Shape;155;p9"/>
          <p:cNvSpPr/>
          <p:nvPr/>
        </p:nvSpPr>
        <p:spPr>
          <a:xfrm>
            <a:off x="3702050" y="3671193"/>
            <a:ext cx="2171446" cy="4520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Where: TerpAI, Gemini, Copilot, Perplexity</a:t>
            </a:r>
            <a:endParaRPr b="0" i="0" sz="1200" u="none" cap="none" strike="noStrike">
              <a:solidFill>
                <a:schemeClr val="dk1"/>
              </a:solidFill>
              <a:latin typeface="Calibri"/>
              <a:ea typeface="Calibri"/>
              <a:cs typeface="Calibri"/>
              <a:sym typeface="Calibri"/>
            </a:endParaRPr>
          </a:p>
        </p:txBody>
      </p:sp>
      <p:sp>
        <p:nvSpPr>
          <p:cNvPr id="156" name="Google Shape;156;p9"/>
          <p:cNvSpPr/>
          <p:nvPr/>
        </p:nvSpPr>
        <p:spPr>
          <a:xfrm>
            <a:off x="6175375" y="1938536"/>
            <a:ext cx="2520950" cy="2365673"/>
          </a:xfrm>
          <a:prstGeom prst="roundRect">
            <a:avLst>
              <a:gd fmla="val 416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
          <p:cNvSpPr/>
          <p:nvPr/>
        </p:nvSpPr>
        <p:spPr>
          <a:xfrm>
            <a:off x="6381750" y="2144911"/>
            <a:ext cx="2171446"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Oswald"/>
              <a:buNone/>
            </a:pPr>
            <a:r>
              <a:rPr b="1" i="0" lang="en-US" sz="2200" u="none" cap="none" strike="noStrike">
                <a:solidFill>
                  <a:srgbClr val="1C1B1F"/>
                </a:solidFill>
                <a:latin typeface="Oswald"/>
                <a:ea typeface="Oswald"/>
                <a:cs typeface="Oswald"/>
                <a:sym typeface="Oswald"/>
              </a:rPr>
              <a:t>Level 3</a:t>
            </a:r>
            <a:endParaRPr b="0" i="0" sz="2200" u="none" cap="none" strike="noStrike">
              <a:solidFill>
                <a:schemeClr val="dk1"/>
              </a:solidFill>
              <a:latin typeface="Calibri"/>
              <a:ea typeface="Calibri"/>
              <a:cs typeface="Calibri"/>
              <a:sym typeface="Calibri"/>
            </a:endParaRPr>
          </a:p>
        </p:txBody>
      </p:sp>
      <p:sp>
        <p:nvSpPr>
          <p:cNvPr id="158" name="Google Shape;158;p9"/>
          <p:cNvSpPr/>
          <p:nvPr/>
        </p:nvSpPr>
        <p:spPr>
          <a:xfrm>
            <a:off x="6381750" y="2612231"/>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High · Sensitive</a:t>
            </a:r>
            <a:endParaRPr b="0" i="0" sz="1200" u="none" cap="none" strike="noStrike">
              <a:solidFill>
                <a:schemeClr val="dk1"/>
              </a:solidFill>
              <a:latin typeface="Calibri"/>
              <a:ea typeface="Calibri"/>
              <a:cs typeface="Calibri"/>
              <a:sym typeface="Calibri"/>
            </a:endParaRPr>
          </a:p>
        </p:txBody>
      </p:sp>
      <p:sp>
        <p:nvSpPr>
          <p:cNvPr id="159" name="Google Shape;159;p9"/>
          <p:cNvSpPr/>
          <p:nvPr/>
        </p:nvSpPr>
        <p:spPr>
          <a:xfrm>
            <a:off x="6381750" y="2901752"/>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SSNs, mental-health records, disciplinary files</a:t>
            </a:r>
            <a:endParaRPr b="0" i="0" sz="1200" u="none" cap="none" strike="noStrike">
              <a:solidFill>
                <a:schemeClr val="dk1"/>
              </a:solidFill>
              <a:latin typeface="Calibri"/>
              <a:ea typeface="Calibri"/>
              <a:cs typeface="Calibri"/>
              <a:sym typeface="Calibri"/>
            </a:endParaRPr>
          </a:p>
        </p:txBody>
      </p:sp>
      <p:sp>
        <p:nvSpPr>
          <p:cNvPr id="160" name="Google Shape;160;p9"/>
          <p:cNvSpPr/>
          <p:nvPr/>
        </p:nvSpPr>
        <p:spPr>
          <a:xfrm>
            <a:off x="6381750" y="3671193"/>
            <a:ext cx="2171446" cy="4520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Where: Only ChatGPT EDU or Claude seats</a:t>
            </a:r>
            <a:endParaRPr b="0" i="0" sz="1200" u="none" cap="none" strike="noStrike">
              <a:solidFill>
                <a:schemeClr val="dk1"/>
              </a:solidFill>
              <a:latin typeface="Calibri"/>
              <a:ea typeface="Calibri"/>
              <a:cs typeface="Calibri"/>
              <a:sym typeface="Calibri"/>
            </a:endParaRPr>
          </a:p>
        </p:txBody>
      </p:sp>
      <p:sp>
        <p:nvSpPr>
          <p:cNvPr id="161" name="Google Shape;161;p9"/>
          <p:cNvSpPr/>
          <p:nvPr/>
        </p:nvSpPr>
        <p:spPr>
          <a:xfrm>
            <a:off x="8855075" y="1938536"/>
            <a:ext cx="2520950" cy="2365673"/>
          </a:xfrm>
          <a:prstGeom prst="roundRect">
            <a:avLst>
              <a:gd fmla="val 416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9"/>
          <p:cNvSpPr/>
          <p:nvPr/>
        </p:nvSpPr>
        <p:spPr>
          <a:xfrm>
            <a:off x="9061450" y="2144911"/>
            <a:ext cx="2171446"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2200"/>
              <a:buFont typeface="Oswald"/>
              <a:buNone/>
            </a:pPr>
            <a:r>
              <a:rPr b="1" i="0" lang="en-US" sz="2200" u="none" cap="none" strike="noStrike">
                <a:solidFill>
                  <a:srgbClr val="1C1B1F"/>
                </a:solidFill>
                <a:latin typeface="Oswald"/>
                <a:ea typeface="Oswald"/>
                <a:cs typeface="Oswald"/>
                <a:sym typeface="Oswald"/>
              </a:rPr>
              <a:t>Level 4</a:t>
            </a:r>
            <a:endParaRPr b="0" i="0" sz="2200" u="none" cap="none" strike="noStrike">
              <a:solidFill>
                <a:schemeClr val="dk1"/>
              </a:solidFill>
              <a:latin typeface="Calibri"/>
              <a:ea typeface="Calibri"/>
              <a:cs typeface="Calibri"/>
              <a:sym typeface="Calibri"/>
            </a:endParaRPr>
          </a:p>
        </p:txBody>
      </p:sp>
      <p:sp>
        <p:nvSpPr>
          <p:cNvPr id="163" name="Google Shape;163;p9"/>
          <p:cNvSpPr/>
          <p:nvPr/>
        </p:nvSpPr>
        <p:spPr>
          <a:xfrm>
            <a:off x="9061450" y="2612231"/>
            <a:ext cx="2171446"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Restricted</a:t>
            </a:r>
            <a:endParaRPr b="0" i="0" sz="1200" u="none" cap="none" strike="noStrike">
              <a:solidFill>
                <a:schemeClr val="dk1"/>
              </a:solidFill>
              <a:latin typeface="Calibri"/>
              <a:ea typeface="Calibri"/>
              <a:cs typeface="Calibri"/>
              <a:sym typeface="Calibri"/>
            </a:endParaRPr>
          </a:p>
        </p:txBody>
      </p:sp>
      <p:sp>
        <p:nvSpPr>
          <p:cNvPr id="164" name="Google Shape;164;p9"/>
          <p:cNvSpPr/>
          <p:nvPr/>
        </p:nvSpPr>
        <p:spPr>
          <a:xfrm>
            <a:off x="9061450" y="2901752"/>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Payment cards, HIPAA, export-controlled data, CUI</a:t>
            </a:r>
            <a:endParaRPr b="0" i="0" sz="1200" u="none" cap="none" strike="noStrike">
              <a:solidFill>
                <a:schemeClr val="dk1"/>
              </a:solidFill>
              <a:latin typeface="Calibri"/>
              <a:ea typeface="Calibri"/>
              <a:cs typeface="Calibri"/>
              <a:sym typeface="Calibri"/>
            </a:endParaRPr>
          </a:p>
        </p:txBody>
      </p:sp>
      <p:sp>
        <p:nvSpPr>
          <p:cNvPr id="165" name="Google Shape;165;p9"/>
          <p:cNvSpPr/>
          <p:nvPr/>
        </p:nvSpPr>
        <p:spPr>
          <a:xfrm>
            <a:off x="9061450" y="3671193"/>
            <a:ext cx="2171446" cy="4520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200"/>
              <a:buFont typeface="Public Sans"/>
              <a:buNone/>
            </a:pPr>
            <a:r>
              <a:rPr b="1" i="0" lang="en-US" sz="1200" u="none" cap="none" strike="noStrike">
                <a:solidFill>
                  <a:srgbClr val="1C1B1F"/>
                </a:solidFill>
                <a:latin typeface="Public Sans"/>
                <a:ea typeface="Public Sans"/>
                <a:cs typeface="Public Sans"/>
                <a:sym typeface="Public Sans"/>
              </a:rPr>
              <a:t>Where: Not without extra review</a:t>
            </a:r>
            <a:endParaRPr b="0" i="0" sz="1200" u="none" cap="none" strike="noStrike">
              <a:solidFill>
                <a:schemeClr val="dk1"/>
              </a:solidFill>
              <a:latin typeface="Calibri"/>
              <a:ea typeface="Calibri"/>
              <a:cs typeface="Calibri"/>
              <a:sym typeface="Calibri"/>
            </a:endParaRPr>
          </a:p>
        </p:txBody>
      </p:sp>
      <p:sp>
        <p:nvSpPr>
          <p:cNvPr id="166" name="Google Shape;166;p9"/>
          <p:cNvSpPr/>
          <p:nvPr/>
        </p:nvSpPr>
        <p:spPr>
          <a:xfrm>
            <a:off x="812800" y="4612184"/>
            <a:ext cx="10883392" cy="28952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When in doubt, strip names and IDs, or ask. Never put UMD data into free, personal AI accounts.</a:t>
            </a:r>
            <a:endParaRPr b="0" i="0" sz="1600" u="none" cap="none" strike="noStrike">
              <a:solidFill>
                <a:schemeClr val="dk1"/>
              </a:solidFill>
              <a:latin typeface="Calibri"/>
              <a:ea typeface="Calibri"/>
              <a:cs typeface="Calibri"/>
              <a:sym typeface="Calibri"/>
            </a:endParaRPr>
          </a:p>
        </p:txBody>
      </p:sp>
      <p:sp>
        <p:nvSpPr>
          <p:cNvPr id="167" name="Google Shape;167;p9"/>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8</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8102E"/>
        </a:solidFill>
      </p:bgPr>
    </p:bg>
    <p:spTree>
      <p:nvGrpSpPr>
        <p:cNvPr id="172" name="Shape 172"/>
        <p:cNvGrpSpPr/>
        <p:nvPr/>
      </p:nvGrpSpPr>
      <p:grpSpPr>
        <a:xfrm>
          <a:off x="0" y="0"/>
          <a:ext cx="0" cy="0"/>
          <a:chOff x="0" y="0"/>
          <a:chExt cx="0" cy="0"/>
        </a:xfrm>
      </p:grpSpPr>
      <p:sp>
        <p:nvSpPr>
          <p:cNvPr id="173" name="Google Shape;173;p10"/>
          <p:cNvSpPr/>
          <p:nvPr/>
        </p:nvSpPr>
        <p:spPr>
          <a:xfrm>
            <a:off x="812800" y="1963539"/>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7F5F0"/>
              </a:buClr>
              <a:buSzPts val="1200"/>
              <a:buFont typeface="Public Sans"/>
              <a:buNone/>
            </a:pPr>
            <a:r>
              <a:rPr b="1" i="0" lang="en-US" sz="1200" u="none" cap="none" strike="noStrike">
                <a:solidFill>
                  <a:srgbClr val="F7F5F0"/>
                </a:solidFill>
                <a:latin typeface="Public Sans"/>
                <a:ea typeface="Public Sans"/>
                <a:cs typeface="Public Sans"/>
                <a:sym typeface="Public Sans"/>
              </a:rPr>
              <a:t>NOT SURE WHERE TO START?</a:t>
            </a:r>
            <a:endParaRPr b="0" i="0" sz="1200" u="none" cap="none" strike="noStrike">
              <a:solidFill>
                <a:schemeClr val="dk1"/>
              </a:solidFill>
              <a:latin typeface="Calibri"/>
              <a:ea typeface="Calibri"/>
              <a:cs typeface="Calibri"/>
              <a:sym typeface="Calibri"/>
            </a:endParaRPr>
          </a:p>
        </p:txBody>
      </p:sp>
      <p:sp>
        <p:nvSpPr>
          <p:cNvPr id="174" name="Google Shape;174;p10"/>
          <p:cNvSpPr/>
          <p:nvPr/>
        </p:nvSpPr>
        <p:spPr>
          <a:xfrm>
            <a:off x="812800" y="2430859"/>
            <a:ext cx="10883392" cy="8636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7F5F0"/>
              </a:buClr>
              <a:buSzPts val="6000"/>
              <a:buFont typeface="Oswald"/>
              <a:buNone/>
            </a:pPr>
            <a:r>
              <a:rPr b="1" i="0" lang="en-US" sz="6000" u="none" cap="none" strike="noStrike">
                <a:solidFill>
                  <a:srgbClr val="F7F5F0"/>
                </a:solidFill>
                <a:latin typeface="Oswald"/>
                <a:ea typeface="Oswald"/>
                <a:cs typeface="Oswald"/>
                <a:sym typeface="Oswald"/>
              </a:rPr>
              <a:t>Start with TerpAI.</a:t>
            </a:r>
            <a:endParaRPr b="0" i="0" sz="6000" u="none" cap="none" strike="noStrike">
              <a:solidFill>
                <a:schemeClr val="dk1"/>
              </a:solidFill>
              <a:latin typeface="Calibri"/>
              <a:ea typeface="Calibri"/>
              <a:cs typeface="Calibri"/>
              <a:sym typeface="Calibri"/>
            </a:endParaRPr>
          </a:p>
        </p:txBody>
      </p:sp>
      <p:sp>
        <p:nvSpPr>
          <p:cNvPr id="175" name="Google Shape;175;p10"/>
          <p:cNvSpPr/>
          <p:nvPr/>
        </p:nvSpPr>
        <p:spPr>
          <a:xfrm>
            <a:off x="812800" y="3523059"/>
            <a:ext cx="9156700" cy="75168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Free for everyone with a UMD login. Approved for internal (Level 2) data.</a:t>
            </a:r>
            <a:endParaRPr b="0" i="0" sz="2200" u="none" cap="none" strike="noStrike">
              <a:solidFill>
                <a:schemeClr val="dk1"/>
              </a:solidFill>
              <a:latin typeface="Calibri"/>
              <a:ea typeface="Calibri"/>
              <a:cs typeface="Calibri"/>
              <a:sym typeface="Calibri"/>
            </a:endParaRPr>
          </a:p>
        </p:txBody>
      </p:sp>
      <p:sp>
        <p:nvSpPr>
          <p:cNvPr id="176" name="Google Shape;176;p10"/>
          <p:cNvSpPr/>
          <p:nvPr/>
        </p:nvSpPr>
        <p:spPr>
          <a:xfrm>
            <a:off x="812800" y="4503341"/>
            <a:ext cx="10883392" cy="4165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7F5F0"/>
              </a:buClr>
              <a:buSzPts val="2200"/>
              <a:buFont typeface="Public Sans"/>
              <a:buNone/>
            </a:pPr>
            <a:r>
              <a:rPr b="1" i="0" lang="en-US" sz="2200" u="none" cap="none" strike="noStrike">
                <a:solidFill>
                  <a:srgbClr val="F7F5F0"/>
                </a:solidFill>
                <a:latin typeface="Public Sans"/>
                <a:ea typeface="Public Sans"/>
                <a:cs typeface="Public Sans"/>
                <a:sym typeface="Public Sans"/>
              </a:rPr>
              <a:t>terpai.umd.edu</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181" name="Shape 181"/>
        <p:cNvGrpSpPr/>
        <p:nvPr/>
      </p:nvGrpSpPr>
      <p:grpSpPr>
        <a:xfrm>
          <a:off x="0" y="0"/>
          <a:ext cx="0" cy="0"/>
          <a:chOff x="0" y="0"/>
          <a:chExt cx="0" cy="0"/>
        </a:xfrm>
      </p:grpSpPr>
      <p:sp>
        <p:nvSpPr>
          <p:cNvPr id="182" name="Google Shape;182;p11"/>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HABIT 1</a:t>
            </a:r>
            <a:endParaRPr b="0" i="0" sz="1200" u="none" cap="none" strike="noStrike">
              <a:solidFill>
                <a:schemeClr val="dk1"/>
              </a:solidFill>
              <a:latin typeface="Calibri"/>
              <a:ea typeface="Calibri"/>
              <a:cs typeface="Calibri"/>
              <a:sym typeface="Calibri"/>
            </a:endParaRPr>
          </a:p>
        </p:txBody>
      </p:sp>
      <p:sp>
        <p:nvSpPr>
          <p:cNvPr id="183" name="Google Shape;183;p11"/>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Give it four things: R-T-C-F</a:t>
            </a:r>
            <a:endParaRPr b="0" i="0" sz="3600" u="none" cap="none" strike="noStrike">
              <a:solidFill>
                <a:schemeClr val="dk1"/>
              </a:solidFill>
              <a:latin typeface="Calibri"/>
              <a:ea typeface="Calibri"/>
              <a:cs typeface="Calibri"/>
              <a:sym typeface="Calibri"/>
            </a:endParaRPr>
          </a:p>
        </p:txBody>
      </p:sp>
      <p:sp>
        <p:nvSpPr>
          <p:cNvPr id="184" name="Google Shape;184;p11"/>
          <p:cNvSpPr/>
          <p:nvPr/>
        </p:nvSpPr>
        <p:spPr>
          <a:xfrm>
            <a:off x="815975" y="1938536"/>
            <a:ext cx="2520950" cy="3224213"/>
          </a:xfrm>
          <a:prstGeom prst="roundRect">
            <a:avLst>
              <a:gd fmla="val 3904"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1"/>
          <p:cNvSpPr/>
          <p:nvPr/>
        </p:nvSpPr>
        <p:spPr>
          <a:xfrm>
            <a:off x="1022350" y="2144911"/>
            <a:ext cx="2171446"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R</a:t>
            </a:r>
            <a:endParaRPr b="0" i="0" sz="6000" u="none" cap="none" strike="noStrike">
              <a:solidFill>
                <a:schemeClr val="dk1"/>
              </a:solidFill>
              <a:latin typeface="Calibri"/>
              <a:ea typeface="Calibri"/>
              <a:cs typeface="Calibri"/>
              <a:sym typeface="Calibri"/>
            </a:endParaRPr>
          </a:p>
        </p:txBody>
      </p:sp>
      <p:sp>
        <p:nvSpPr>
          <p:cNvPr id="186" name="Google Shape;186;p11"/>
          <p:cNvSpPr/>
          <p:nvPr/>
        </p:nvSpPr>
        <p:spPr>
          <a:xfrm>
            <a:off x="1022350" y="2983111"/>
            <a:ext cx="2171446"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Role</a:t>
            </a:r>
            <a:endParaRPr b="0" i="0" sz="2200" u="none" cap="none" strike="noStrike">
              <a:solidFill>
                <a:schemeClr val="dk1"/>
              </a:solidFill>
              <a:latin typeface="Calibri"/>
              <a:ea typeface="Calibri"/>
              <a:cs typeface="Calibri"/>
              <a:sym typeface="Calibri"/>
            </a:endParaRPr>
          </a:p>
        </p:txBody>
      </p:sp>
      <p:sp>
        <p:nvSpPr>
          <p:cNvPr id="187" name="Google Shape;187;p11"/>
          <p:cNvSpPr/>
          <p:nvPr/>
        </p:nvSpPr>
        <p:spPr>
          <a:xfrm>
            <a:off x="1022350" y="3394571"/>
            <a:ext cx="2171446" cy="28952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Who should it act as?</a:t>
            </a:r>
            <a:endParaRPr b="0" i="0" sz="1600" u="none" cap="none" strike="noStrike">
              <a:solidFill>
                <a:schemeClr val="dk1"/>
              </a:solidFill>
              <a:latin typeface="Calibri"/>
              <a:ea typeface="Calibri"/>
              <a:cs typeface="Calibri"/>
              <a:sym typeface="Calibri"/>
            </a:endParaRPr>
          </a:p>
        </p:txBody>
      </p:sp>
      <p:sp>
        <p:nvSpPr>
          <p:cNvPr id="188" name="Google Shape;188;p11"/>
          <p:cNvSpPr/>
          <p:nvPr/>
        </p:nvSpPr>
        <p:spPr>
          <a:xfrm>
            <a:off x="1022350" y="4545013"/>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1" lang="en-US" sz="1200" u="none" cap="none" strike="noStrike">
                <a:solidFill>
                  <a:srgbClr val="4A4A52"/>
                </a:solidFill>
                <a:latin typeface="Public Sans"/>
                <a:ea typeface="Public Sans"/>
                <a:cs typeface="Public Sans"/>
                <a:sym typeface="Public Sans"/>
              </a:rPr>
              <a:t>You are a friendly academic advisor…</a:t>
            </a:r>
            <a:endParaRPr b="0" i="0" sz="1200" u="none" cap="none" strike="noStrike">
              <a:solidFill>
                <a:schemeClr val="dk1"/>
              </a:solidFill>
              <a:latin typeface="Calibri"/>
              <a:ea typeface="Calibri"/>
              <a:cs typeface="Calibri"/>
              <a:sym typeface="Calibri"/>
            </a:endParaRPr>
          </a:p>
        </p:txBody>
      </p:sp>
      <p:sp>
        <p:nvSpPr>
          <p:cNvPr id="189" name="Google Shape;189;p11"/>
          <p:cNvSpPr/>
          <p:nvPr/>
        </p:nvSpPr>
        <p:spPr>
          <a:xfrm>
            <a:off x="3495675" y="1938536"/>
            <a:ext cx="2520950" cy="3224213"/>
          </a:xfrm>
          <a:prstGeom prst="roundRect">
            <a:avLst>
              <a:gd fmla="val 3904"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1"/>
          <p:cNvSpPr/>
          <p:nvPr/>
        </p:nvSpPr>
        <p:spPr>
          <a:xfrm>
            <a:off x="3702050" y="2144911"/>
            <a:ext cx="2171446"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T</a:t>
            </a:r>
            <a:endParaRPr b="0" i="0" sz="6000" u="none" cap="none" strike="noStrike">
              <a:solidFill>
                <a:schemeClr val="dk1"/>
              </a:solidFill>
              <a:latin typeface="Calibri"/>
              <a:ea typeface="Calibri"/>
              <a:cs typeface="Calibri"/>
              <a:sym typeface="Calibri"/>
            </a:endParaRPr>
          </a:p>
        </p:txBody>
      </p:sp>
      <p:sp>
        <p:nvSpPr>
          <p:cNvPr id="191" name="Google Shape;191;p11"/>
          <p:cNvSpPr/>
          <p:nvPr/>
        </p:nvSpPr>
        <p:spPr>
          <a:xfrm>
            <a:off x="3702050" y="2983111"/>
            <a:ext cx="2171446"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Task</a:t>
            </a:r>
            <a:endParaRPr b="0" i="0" sz="2200" u="none" cap="none" strike="noStrike">
              <a:solidFill>
                <a:schemeClr val="dk1"/>
              </a:solidFill>
              <a:latin typeface="Calibri"/>
              <a:ea typeface="Calibri"/>
              <a:cs typeface="Calibri"/>
              <a:sym typeface="Calibri"/>
            </a:endParaRPr>
          </a:p>
        </p:txBody>
      </p:sp>
      <p:sp>
        <p:nvSpPr>
          <p:cNvPr id="192" name="Google Shape;192;p11"/>
          <p:cNvSpPr/>
          <p:nvPr/>
        </p:nvSpPr>
        <p:spPr>
          <a:xfrm>
            <a:off x="3702050" y="3394571"/>
            <a:ext cx="2171446" cy="5536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What exactly do I need?</a:t>
            </a:r>
            <a:endParaRPr b="0" i="0" sz="1600" u="none" cap="none" strike="noStrike">
              <a:solidFill>
                <a:schemeClr val="dk1"/>
              </a:solidFill>
              <a:latin typeface="Calibri"/>
              <a:ea typeface="Calibri"/>
              <a:cs typeface="Calibri"/>
              <a:sym typeface="Calibri"/>
            </a:endParaRPr>
          </a:p>
        </p:txBody>
      </p:sp>
      <p:sp>
        <p:nvSpPr>
          <p:cNvPr id="193" name="Google Shape;193;p11"/>
          <p:cNvSpPr/>
          <p:nvPr/>
        </p:nvSpPr>
        <p:spPr>
          <a:xfrm>
            <a:off x="3702050" y="4545013"/>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1" lang="en-US" sz="1200" u="none" cap="none" strike="noStrike">
                <a:solidFill>
                  <a:srgbClr val="4A4A52"/>
                </a:solidFill>
                <a:latin typeface="Public Sans"/>
                <a:ea typeface="Public Sans"/>
                <a:cs typeface="Public Sans"/>
                <a:sym typeface="Public Sans"/>
              </a:rPr>
              <a:t>…draft a reply to this student email…</a:t>
            </a:r>
            <a:endParaRPr b="0" i="0" sz="1200" u="none" cap="none" strike="noStrike">
              <a:solidFill>
                <a:schemeClr val="dk1"/>
              </a:solidFill>
              <a:latin typeface="Calibri"/>
              <a:ea typeface="Calibri"/>
              <a:cs typeface="Calibri"/>
              <a:sym typeface="Calibri"/>
            </a:endParaRPr>
          </a:p>
        </p:txBody>
      </p:sp>
      <p:sp>
        <p:nvSpPr>
          <p:cNvPr id="194" name="Google Shape;194;p11"/>
          <p:cNvSpPr/>
          <p:nvPr/>
        </p:nvSpPr>
        <p:spPr>
          <a:xfrm>
            <a:off x="6175375" y="1938536"/>
            <a:ext cx="2520950" cy="3224213"/>
          </a:xfrm>
          <a:prstGeom prst="roundRect">
            <a:avLst>
              <a:gd fmla="val 3904"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a:off x="6381750" y="2144911"/>
            <a:ext cx="2171446"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C</a:t>
            </a:r>
            <a:endParaRPr b="0" i="0" sz="6000" u="none" cap="none" strike="noStrike">
              <a:solidFill>
                <a:schemeClr val="dk1"/>
              </a:solidFill>
              <a:latin typeface="Calibri"/>
              <a:ea typeface="Calibri"/>
              <a:cs typeface="Calibri"/>
              <a:sym typeface="Calibri"/>
            </a:endParaRPr>
          </a:p>
        </p:txBody>
      </p:sp>
      <p:sp>
        <p:nvSpPr>
          <p:cNvPr id="196" name="Google Shape;196;p11"/>
          <p:cNvSpPr/>
          <p:nvPr/>
        </p:nvSpPr>
        <p:spPr>
          <a:xfrm>
            <a:off x="6381750" y="2983111"/>
            <a:ext cx="2171446"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Context</a:t>
            </a:r>
            <a:endParaRPr b="0" i="0" sz="2200" u="none" cap="none" strike="noStrike">
              <a:solidFill>
                <a:schemeClr val="dk1"/>
              </a:solidFill>
              <a:latin typeface="Calibri"/>
              <a:ea typeface="Calibri"/>
              <a:cs typeface="Calibri"/>
              <a:sym typeface="Calibri"/>
            </a:endParaRPr>
          </a:p>
        </p:txBody>
      </p:sp>
      <p:sp>
        <p:nvSpPr>
          <p:cNvPr id="197" name="Google Shape;197;p11"/>
          <p:cNvSpPr/>
          <p:nvPr/>
        </p:nvSpPr>
        <p:spPr>
          <a:xfrm>
            <a:off x="6381750" y="3394571"/>
            <a:ext cx="2171446" cy="81776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Who's the audience? What background or material?</a:t>
            </a:r>
            <a:endParaRPr b="0" i="0" sz="1600" u="none" cap="none" strike="noStrike">
              <a:solidFill>
                <a:schemeClr val="dk1"/>
              </a:solidFill>
              <a:latin typeface="Calibri"/>
              <a:ea typeface="Calibri"/>
              <a:cs typeface="Calibri"/>
              <a:sym typeface="Calibri"/>
            </a:endParaRPr>
          </a:p>
        </p:txBody>
      </p:sp>
      <p:sp>
        <p:nvSpPr>
          <p:cNvPr id="198" name="Google Shape;198;p11"/>
          <p:cNvSpPr/>
          <p:nvPr/>
        </p:nvSpPr>
        <p:spPr>
          <a:xfrm>
            <a:off x="6381750" y="4339332"/>
            <a:ext cx="2171446" cy="6424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1" lang="en-US" sz="1200" u="none" cap="none" strike="noStrike">
                <a:solidFill>
                  <a:srgbClr val="4A4A52"/>
                </a:solidFill>
                <a:latin typeface="Public Sans"/>
                <a:ea typeface="Public Sans"/>
                <a:cs typeface="Public Sans"/>
                <a:sym typeface="Public Sans"/>
              </a:rPr>
              <a:t>…she's a stressed first-year; the deadline is Friday; here's her email…</a:t>
            </a:r>
            <a:endParaRPr b="0" i="0" sz="1200" u="none" cap="none" strike="noStrike">
              <a:solidFill>
                <a:schemeClr val="dk1"/>
              </a:solidFill>
              <a:latin typeface="Calibri"/>
              <a:ea typeface="Calibri"/>
              <a:cs typeface="Calibri"/>
              <a:sym typeface="Calibri"/>
            </a:endParaRPr>
          </a:p>
        </p:txBody>
      </p:sp>
      <p:sp>
        <p:nvSpPr>
          <p:cNvPr id="199" name="Google Shape;199;p11"/>
          <p:cNvSpPr/>
          <p:nvPr/>
        </p:nvSpPr>
        <p:spPr>
          <a:xfrm>
            <a:off x="8855075" y="1938536"/>
            <a:ext cx="2520950" cy="3224213"/>
          </a:xfrm>
          <a:prstGeom prst="roundRect">
            <a:avLst>
              <a:gd fmla="val 3904"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a:off x="9061450" y="2144911"/>
            <a:ext cx="2171446"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F</a:t>
            </a:r>
            <a:endParaRPr b="0" i="0" sz="6000" u="none" cap="none" strike="noStrike">
              <a:solidFill>
                <a:schemeClr val="dk1"/>
              </a:solidFill>
              <a:latin typeface="Calibri"/>
              <a:ea typeface="Calibri"/>
              <a:cs typeface="Calibri"/>
              <a:sym typeface="Calibri"/>
            </a:endParaRPr>
          </a:p>
        </p:txBody>
      </p:sp>
      <p:sp>
        <p:nvSpPr>
          <p:cNvPr id="201" name="Google Shape;201;p11"/>
          <p:cNvSpPr/>
          <p:nvPr/>
        </p:nvSpPr>
        <p:spPr>
          <a:xfrm>
            <a:off x="9061450" y="2983111"/>
            <a:ext cx="2171446"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Format</a:t>
            </a:r>
            <a:endParaRPr b="0" i="0" sz="2200" u="none" cap="none" strike="noStrike">
              <a:solidFill>
                <a:schemeClr val="dk1"/>
              </a:solidFill>
              <a:latin typeface="Calibri"/>
              <a:ea typeface="Calibri"/>
              <a:cs typeface="Calibri"/>
              <a:sym typeface="Calibri"/>
            </a:endParaRPr>
          </a:p>
        </p:txBody>
      </p:sp>
      <p:sp>
        <p:nvSpPr>
          <p:cNvPr id="202" name="Google Shape;202;p11"/>
          <p:cNvSpPr/>
          <p:nvPr/>
        </p:nvSpPr>
        <p:spPr>
          <a:xfrm>
            <a:off x="9061450" y="3394571"/>
            <a:ext cx="2171446" cy="5536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How long? What tone and structure?</a:t>
            </a:r>
            <a:endParaRPr b="0" i="0" sz="1600" u="none" cap="none" strike="noStrike">
              <a:solidFill>
                <a:schemeClr val="dk1"/>
              </a:solidFill>
              <a:latin typeface="Calibri"/>
              <a:ea typeface="Calibri"/>
              <a:cs typeface="Calibri"/>
              <a:sym typeface="Calibri"/>
            </a:endParaRPr>
          </a:p>
        </p:txBody>
      </p:sp>
      <p:sp>
        <p:nvSpPr>
          <p:cNvPr id="203" name="Google Shape;203;p11"/>
          <p:cNvSpPr/>
          <p:nvPr/>
        </p:nvSpPr>
        <p:spPr>
          <a:xfrm>
            <a:off x="9061450" y="4545013"/>
            <a:ext cx="2171446"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1" lang="en-US" sz="1200" u="none" cap="none" strike="noStrike">
                <a:solidFill>
                  <a:srgbClr val="4A4A52"/>
                </a:solidFill>
                <a:latin typeface="Public Sans"/>
                <a:ea typeface="Public Sans"/>
                <a:cs typeface="Public Sans"/>
                <a:sym typeface="Public Sans"/>
              </a:rPr>
              <a:t>…under 120 words, warm, with a subject line.</a:t>
            </a:r>
            <a:endParaRPr b="0" i="0" sz="1200" u="none" cap="none" strike="noStrike">
              <a:solidFill>
                <a:schemeClr val="dk1"/>
              </a:solidFill>
              <a:latin typeface="Calibri"/>
              <a:ea typeface="Calibri"/>
              <a:cs typeface="Calibri"/>
              <a:sym typeface="Calibri"/>
            </a:endParaRPr>
          </a:p>
        </p:txBody>
      </p:sp>
      <p:sp>
        <p:nvSpPr>
          <p:cNvPr id="204" name="Google Shape;204;p11"/>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9</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F"/>
        </a:solidFill>
      </p:bgPr>
    </p:bg>
    <p:spTree>
      <p:nvGrpSpPr>
        <p:cNvPr id="209" name="Shape 209"/>
        <p:cNvGrpSpPr/>
        <p:nvPr/>
      </p:nvGrpSpPr>
      <p:grpSpPr>
        <a:xfrm>
          <a:off x="0" y="0"/>
          <a:ext cx="0" cy="0"/>
          <a:chOff x="0" y="0"/>
          <a:chExt cx="0" cy="0"/>
        </a:xfrm>
      </p:grpSpPr>
      <p:sp>
        <p:nvSpPr>
          <p:cNvPr id="210" name="Google Shape;210;p12"/>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D200"/>
              </a:buClr>
              <a:buSzPts val="1200"/>
              <a:buFont typeface="Public Sans"/>
              <a:buNone/>
            </a:pPr>
            <a:r>
              <a:rPr b="1" i="0" lang="en-US" sz="1200" u="none" cap="none" strike="noStrike">
                <a:solidFill>
                  <a:srgbClr val="FFD200"/>
                </a:solidFill>
                <a:latin typeface="Public Sans"/>
                <a:ea typeface="Public Sans"/>
                <a:cs typeface="Public Sans"/>
                <a:sym typeface="Public Sans"/>
              </a:rPr>
              <a:t>HABIT 2</a:t>
            </a:r>
            <a:endParaRPr b="0" i="0" sz="1200" u="none" cap="none" strike="noStrike">
              <a:solidFill>
                <a:schemeClr val="dk1"/>
              </a:solidFill>
              <a:latin typeface="Calibri"/>
              <a:ea typeface="Calibri"/>
              <a:cs typeface="Calibri"/>
              <a:sym typeface="Calibri"/>
            </a:endParaRPr>
          </a:p>
        </p:txBody>
      </p:sp>
      <p:sp>
        <p:nvSpPr>
          <p:cNvPr id="211" name="Google Shape;211;p12"/>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7F5F0"/>
              </a:buClr>
              <a:buSzPts val="3600"/>
              <a:buFont typeface="Oswald"/>
              <a:buNone/>
            </a:pPr>
            <a:r>
              <a:rPr b="1" i="0" lang="en-US" sz="3600" u="none" cap="none" strike="noStrike">
                <a:solidFill>
                  <a:srgbClr val="F7F5F0"/>
                </a:solidFill>
                <a:latin typeface="Oswald"/>
                <a:ea typeface="Oswald"/>
                <a:cs typeface="Oswald"/>
                <a:sym typeface="Oswald"/>
              </a:rPr>
              <a:t>The first answer is a draft. Keep talking to it.</a:t>
            </a:r>
            <a:endParaRPr b="0" i="0" sz="3600" u="none" cap="none" strike="noStrike">
              <a:solidFill>
                <a:schemeClr val="dk1"/>
              </a:solidFill>
              <a:latin typeface="Calibri"/>
              <a:ea typeface="Calibri"/>
              <a:cs typeface="Calibri"/>
              <a:sym typeface="Calibri"/>
            </a:endParaRPr>
          </a:p>
        </p:txBody>
      </p:sp>
      <p:sp>
        <p:nvSpPr>
          <p:cNvPr id="212" name="Google Shape;212;p12"/>
          <p:cNvSpPr/>
          <p:nvPr/>
        </p:nvSpPr>
        <p:spPr>
          <a:xfrm>
            <a:off x="815975" y="1938536"/>
            <a:ext cx="5200650" cy="697210"/>
          </a:xfrm>
          <a:prstGeom prst="roundRect">
            <a:avLst>
              <a:gd fmla="val 141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40000"/>
              </a:lnSpc>
              <a:spcBef>
                <a:spcPts val="0"/>
              </a:spcBef>
              <a:spcAft>
                <a:spcPts val="0"/>
              </a:spcAft>
              <a:buClr>
                <a:srgbClr val="F7F5F0"/>
              </a:buClr>
              <a:buSzPts val="1600"/>
              <a:buFont typeface="Public Sans"/>
              <a:buNone/>
            </a:pPr>
            <a:r>
              <a:rPr b="0" i="0" lang="en-US" sz="1600" u="none" cap="none" strike="noStrike">
                <a:solidFill>
                  <a:srgbClr val="F7F5F0"/>
                </a:solidFill>
                <a:latin typeface="Public Sans"/>
                <a:ea typeface="Public Sans"/>
                <a:cs typeface="Public Sans"/>
                <a:sym typeface="Public Sans"/>
              </a:rPr>
              <a:t>“Make it shorter / warmer / more formal.”</a:t>
            </a:r>
            <a:endParaRPr b="0" i="0" sz="1600" u="none" cap="none" strike="noStrike">
              <a:solidFill>
                <a:schemeClr val="dk1"/>
              </a:solidFill>
              <a:latin typeface="Calibri"/>
              <a:ea typeface="Calibri"/>
              <a:cs typeface="Calibri"/>
              <a:sym typeface="Calibri"/>
            </a:endParaRPr>
          </a:p>
        </p:txBody>
      </p:sp>
      <p:sp>
        <p:nvSpPr>
          <p:cNvPr id="213" name="Google Shape;213;p12"/>
          <p:cNvSpPr/>
          <p:nvPr/>
        </p:nvSpPr>
        <p:spPr>
          <a:xfrm>
            <a:off x="6175375" y="1938536"/>
            <a:ext cx="5200650" cy="697210"/>
          </a:xfrm>
          <a:prstGeom prst="roundRect">
            <a:avLst>
              <a:gd fmla="val 141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40000"/>
              </a:lnSpc>
              <a:spcBef>
                <a:spcPts val="0"/>
              </a:spcBef>
              <a:spcAft>
                <a:spcPts val="0"/>
              </a:spcAft>
              <a:buClr>
                <a:srgbClr val="F7F5F0"/>
              </a:buClr>
              <a:buSzPts val="1600"/>
              <a:buFont typeface="Public Sans"/>
              <a:buNone/>
            </a:pPr>
            <a:r>
              <a:rPr b="0" i="0" lang="en-US" sz="1600" u="none" cap="none" strike="noStrike">
                <a:solidFill>
                  <a:srgbClr val="F7F5F0"/>
                </a:solidFill>
                <a:latin typeface="Public Sans"/>
                <a:ea typeface="Public Sans"/>
                <a:cs typeface="Public Sans"/>
                <a:sym typeface="Public Sans"/>
              </a:rPr>
              <a:t>“What's missing? What would a dean ask?”</a:t>
            </a:r>
            <a:endParaRPr b="0" i="0" sz="1600" u="none" cap="none" strike="noStrike">
              <a:solidFill>
                <a:schemeClr val="dk1"/>
              </a:solidFill>
              <a:latin typeface="Calibri"/>
              <a:ea typeface="Calibri"/>
              <a:cs typeface="Calibri"/>
              <a:sym typeface="Calibri"/>
            </a:endParaRPr>
          </a:p>
        </p:txBody>
      </p:sp>
      <p:sp>
        <p:nvSpPr>
          <p:cNvPr id="214" name="Google Shape;214;p12"/>
          <p:cNvSpPr/>
          <p:nvPr/>
        </p:nvSpPr>
        <p:spPr>
          <a:xfrm>
            <a:off x="815975" y="2794496"/>
            <a:ext cx="5200650" cy="697210"/>
          </a:xfrm>
          <a:prstGeom prst="roundRect">
            <a:avLst>
              <a:gd fmla="val 141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40000"/>
              </a:lnSpc>
              <a:spcBef>
                <a:spcPts val="0"/>
              </a:spcBef>
              <a:spcAft>
                <a:spcPts val="0"/>
              </a:spcAft>
              <a:buClr>
                <a:srgbClr val="F7F5F0"/>
              </a:buClr>
              <a:buSzPts val="1600"/>
              <a:buFont typeface="Public Sans"/>
              <a:buNone/>
            </a:pPr>
            <a:r>
              <a:rPr b="0" i="0" lang="en-US" sz="1600" u="none" cap="none" strike="noStrike">
                <a:solidFill>
                  <a:srgbClr val="F7F5F0"/>
                </a:solidFill>
                <a:latin typeface="Public Sans"/>
                <a:ea typeface="Public Sans"/>
                <a:cs typeface="Public Sans"/>
                <a:sym typeface="Public Sans"/>
              </a:rPr>
              <a:t>“Did you add anything not in my material?”</a:t>
            </a:r>
            <a:endParaRPr b="0" i="0" sz="1600" u="none" cap="none" strike="noStrike">
              <a:solidFill>
                <a:schemeClr val="dk1"/>
              </a:solidFill>
              <a:latin typeface="Calibri"/>
              <a:ea typeface="Calibri"/>
              <a:cs typeface="Calibri"/>
              <a:sym typeface="Calibri"/>
            </a:endParaRPr>
          </a:p>
        </p:txBody>
      </p:sp>
      <p:sp>
        <p:nvSpPr>
          <p:cNvPr id="215" name="Google Shape;215;p12"/>
          <p:cNvSpPr/>
          <p:nvPr/>
        </p:nvSpPr>
        <p:spPr>
          <a:xfrm>
            <a:off x="6175375" y="2794496"/>
            <a:ext cx="5200650" cy="697210"/>
          </a:xfrm>
          <a:prstGeom prst="roundRect">
            <a:avLst>
              <a:gd fmla="val 141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40000"/>
              </a:lnSpc>
              <a:spcBef>
                <a:spcPts val="0"/>
              </a:spcBef>
              <a:spcAft>
                <a:spcPts val="0"/>
              </a:spcAft>
              <a:buClr>
                <a:srgbClr val="F7F5F0"/>
              </a:buClr>
              <a:buSzPts val="1600"/>
              <a:buFont typeface="Public Sans"/>
              <a:buNone/>
            </a:pPr>
            <a:r>
              <a:rPr b="0" i="0" lang="en-US" sz="1600" u="none" cap="none" strike="noStrike">
                <a:solidFill>
                  <a:srgbClr val="F7F5F0"/>
                </a:solidFill>
                <a:latin typeface="Public Sans"/>
                <a:ea typeface="Public Sans"/>
                <a:cs typeface="Public Sans"/>
                <a:sym typeface="Public Sans"/>
              </a:rPr>
              <a:t>“Turn this into a table or checklist.”</a:t>
            </a:r>
            <a:endParaRPr b="0" i="0" sz="1600" u="none" cap="none" strike="noStrike">
              <a:solidFill>
                <a:schemeClr val="dk1"/>
              </a:solidFill>
              <a:latin typeface="Calibri"/>
              <a:ea typeface="Calibri"/>
              <a:cs typeface="Calibri"/>
              <a:sym typeface="Calibri"/>
            </a:endParaRPr>
          </a:p>
        </p:txBody>
      </p:sp>
      <p:sp>
        <p:nvSpPr>
          <p:cNvPr id="216" name="Google Shape;216;p12"/>
          <p:cNvSpPr/>
          <p:nvPr/>
        </p:nvSpPr>
        <p:spPr>
          <a:xfrm>
            <a:off x="815975" y="3650456"/>
            <a:ext cx="5200650" cy="697210"/>
          </a:xfrm>
          <a:prstGeom prst="roundRect">
            <a:avLst>
              <a:gd fmla="val 141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40000"/>
              </a:lnSpc>
              <a:spcBef>
                <a:spcPts val="0"/>
              </a:spcBef>
              <a:spcAft>
                <a:spcPts val="0"/>
              </a:spcAft>
              <a:buClr>
                <a:srgbClr val="F7F5F0"/>
              </a:buClr>
              <a:buSzPts val="1600"/>
              <a:buFont typeface="Public Sans"/>
              <a:buNone/>
            </a:pPr>
            <a:r>
              <a:rPr b="0" i="0" lang="en-US" sz="1600" u="none" cap="none" strike="noStrike">
                <a:solidFill>
                  <a:srgbClr val="F7F5F0"/>
                </a:solidFill>
                <a:latin typeface="Public Sans"/>
                <a:ea typeface="Public Sans"/>
                <a:cs typeface="Public Sans"/>
                <a:sym typeface="Public Sans"/>
              </a:rPr>
              <a:t>“Give me 3 different versions.”</a:t>
            </a:r>
            <a:endParaRPr b="0" i="0" sz="1600" u="none" cap="none" strike="noStrike">
              <a:solidFill>
                <a:schemeClr val="dk1"/>
              </a:solidFill>
              <a:latin typeface="Calibri"/>
              <a:ea typeface="Calibri"/>
              <a:cs typeface="Calibri"/>
              <a:sym typeface="Calibri"/>
            </a:endParaRPr>
          </a:p>
        </p:txBody>
      </p:sp>
      <p:sp>
        <p:nvSpPr>
          <p:cNvPr id="217" name="Google Shape;217;p12"/>
          <p:cNvSpPr/>
          <p:nvPr/>
        </p:nvSpPr>
        <p:spPr>
          <a:xfrm>
            <a:off x="6175375" y="3650456"/>
            <a:ext cx="5200650" cy="697210"/>
          </a:xfrm>
          <a:prstGeom prst="roundRect">
            <a:avLst>
              <a:gd fmla="val 141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40000"/>
              </a:lnSpc>
              <a:spcBef>
                <a:spcPts val="0"/>
              </a:spcBef>
              <a:spcAft>
                <a:spcPts val="0"/>
              </a:spcAft>
              <a:buClr>
                <a:srgbClr val="F7F5F0"/>
              </a:buClr>
              <a:buSzPts val="1600"/>
              <a:buFont typeface="Public Sans"/>
              <a:buNone/>
            </a:pPr>
            <a:r>
              <a:rPr b="0" i="0" lang="en-US" sz="1600" u="none" cap="none" strike="noStrike">
                <a:solidFill>
                  <a:srgbClr val="F7F5F0"/>
                </a:solidFill>
                <a:latin typeface="Public Sans"/>
                <a:ea typeface="Public Sans"/>
                <a:cs typeface="Public Sans"/>
                <a:sym typeface="Public Sans"/>
              </a:rPr>
              <a:t>“Ask me an</a:t>
            </a:r>
            <a:r>
              <a:rPr lang="en-US" sz="1600">
                <a:solidFill>
                  <a:srgbClr val="F7F5F0"/>
                </a:solidFill>
                <a:latin typeface="Public Sans"/>
                <a:ea typeface="Public Sans"/>
                <a:cs typeface="Public Sans"/>
                <a:sym typeface="Public Sans"/>
              </a:rPr>
              <a:t>y clarifying </a:t>
            </a:r>
            <a:r>
              <a:rPr b="0" i="0" lang="en-US" sz="1600" u="none" cap="none" strike="noStrike">
                <a:solidFill>
                  <a:srgbClr val="F7F5F0"/>
                </a:solidFill>
                <a:latin typeface="Public Sans"/>
                <a:ea typeface="Public Sans"/>
                <a:cs typeface="Public Sans"/>
                <a:sym typeface="Public Sans"/>
              </a:rPr>
              <a:t>questions before you start.”</a:t>
            </a:r>
            <a:endParaRPr b="0" i="0" sz="1600" u="none" cap="none" strike="noStrike">
              <a:solidFill>
                <a:schemeClr val="dk1"/>
              </a:solidFill>
              <a:latin typeface="Calibri"/>
              <a:ea typeface="Calibri"/>
              <a:cs typeface="Calibri"/>
              <a:sym typeface="Calibri"/>
            </a:endParaRPr>
          </a:p>
        </p:txBody>
      </p:sp>
      <p:sp>
        <p:nvSpPr>
          <p:cNvPr id="218" name="Google Shape;218;p12"/>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9A59E"/>
              </a:buClr>
              <a:buSzPts val="1200"/>
              <a:buFont typeface="Public Sans"/>
              <a:buNone/>
            </a:pPr>
            <a:r>
              <a:rPr lang="en-US" sz="1200">
                <a:solidFill>
                  <a:srgbClr val="A9A59E"/>
                </a:solidFill>
                <a:latin typeface="Public Sans"/>
                <a:ea typeface="Public Sans"/>
                <a:cs typeface="Public Sans"/>
                <a:sym typeface="Public Sans"/>
              </a:rPr>
              <a:t>AI Makerspace · Staff Workshop 1 · 10</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223" name="Shape 223"/>
        <p:cNvGrpSpPr/>
        <p:nvPr/>
      </p:nvGrpSpPr>
      <p:grpSpPr>
        <a:xfrm>
          <a:off x="0" y="0"/>
          <a:ext cx="0" cy="0"/>
          <a:chOff x="0" y="0"/>
          <a:chExt cx="0" cy="0"/>
        </a:xfrm>
      </p:grpSpPr>
      <p:sp>
        <p:nvSpPr>
          <p:cNvPr id="224" name="Google Shape;224;p13"/>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STAY IN CHARGE</a:t>
            </a:r>
            <a:endParaRPr b="0" i="0" sz="1200" u="none" cap="none" strike="noStrike">
              <a:solidFill>
                <a:schemeClr val="dk1"/>
              </a:solidFill>
              <a:latin typeface="Calibri"/>
              <a:ea typeface="Calibri"/>
              <a:cs typeface="Calibri"/>
              <a:sym typeface="Calibri"/>
            </a:endParaRPr>
          </a:p>
        </p:txBody>
      </p:sp>
      <p:sp>
        <p:nvSpPr>
          <p:cNvPr id="225" name="Google Shape;225;p13"/>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AI drafts. You decide.</a:t>
            </a:r>
            <a:endParaRPr b="0" i="0" sz="3600" u="none" cap="none" strike="noStrike">
              <a:solidFill>
                <a:schemeClr val="dk1"/>
              </a:solidFill>
              <a:latin typeface="Calibri"/>
              <a:ea typeface="Calibri"/>
              <a:cs typeface="Calibri"/>
              <a:sym typeface="Calibri"/>
            </a:endParaRPr>
          </a:p>
        </p:txBody>
      </p:sp>
      <p:sp>
        <p:nvSpPr>
          <p:cNvPr id="226" name="Google Shape;226;p13"/>
          <p:cNvSpPr/>
          <p:nvPr/>
        </p:nvSpPr>
        <p:spPr>
          <a:xfrm>
            <a:off x="815975" y="1938536"/>
            <a:ext cx="3380284" cy="2231132"/>
          </a:xfrm>
          <a:prstGeom prst="roundRect">
            <a:avLst>
              <a:gd fmla="val 441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Circle" id="227" name="Google Shape;227;p13"/>
          <p:cNvPicPr preferRelativeResize="0"/>
          <p:nvPr/>
        </p:nvPicPr>
        <p:blipFill rotWithShape="1">
          <a:blip r:embed="rId3">
            <a:alphaModFix/>
          </a:blip>
          <a:srcRect b="0" l="0" r="0" t="0"/>
          <a:stretch/>
        </p:blipFill>
        <p:spPr>
          <a:xfrm>
            <a:off x="1073150" y="2195711"/>
            <a:ext cx="406400" cy="406400"/>
          </a:xfrm>
          <a:prstGeom prst="rect">
            <a:avLst/>
          </a:prstGeom>
          <a:noFill/>
          <a:ln>
            <a:noFill/>
          </a:ln>
        </p:spPr>
      </p:pic>
      <p:sp>
        <p:nvSpPr>
          <p:cNvPr id="228" name="Google Shape;228;p13"/>
          <p:cNvSpPr/>
          <p:nvPr/>
        </p:nvSpPr>
        <p:spPr>
          <a:xfrm>
            <a:off x="1073150" y="2678311"/>
            <a:ext cx="2951912"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Check the facts</a:t>
            </a:r>
            <a:endParaRPr b="0" i="0" sz="2200" u="none" cap="none" strike="noStrike">
              <a:solidFill>
                <a:schemeClr val="dk1"/>
              </a:solidFill>
              <a:latin typeface="Calibri"/>
              <a:ea typeface="Calibri"/>
              <a:cs typeface="Calibri"/>
              <a:sym typeface="Calibri"/>
            </a:endParaRPr>
          </a:p>
        </p:txBody>
      </p:sp>
      <p:sp>
        <p:nvSpPr>
          <p:cNvPr id="229" name="Google Shape;229;p13"/>
          <p:cNvSpPr/>
          <p:nvPr/>
        </p:nvSpPr>
        <p:spPr>
          <a:xfrm>
            <a:off x="1073150" y="3089771"/>
            <a:ext cx="2951912" cy="848122"/>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600"/>
              <a:buFont typeface="Public Sans"/>
              <a:buNone/>
            </a:pPr>
            <a:r>
              <a:rPr b="0" i="0" lang="en-US" sz="1600" u="none" cap="none" strike="noStrike">
                <a:solidFill>
                  <a:srgbClr val="4A4A52"/>
                </a:solidFill>
                <a:latin typeface="Public Sans"/>
                <a:ea typeface="Public Sans"/>
                <a:cs typeface="Public Sans"/>
                <a:sym typeface="Public Sans"/>
              </a:rPr>
              <a:t>Names, dates, numbers and links. AI can sound confident and still be wrong.</a:t>
            </a:r>
            <a:endParaRPr b="0" i="0" sz="1600" u="none" cap="none" strike="noStrike">
              <a:solidFill>
                <a:schemeClr val="dk1"/>
              </a:solidFill>
              <a:latin typeface="Calibri"/>
              <a:ea typeface="Calibri"/>
              <a:cs typeface="Calibri"/>
              <a:sym typeface="Calibri"/>
            </a:endParaRPr>
          </a:p>
        </p:txBody>
      </p:sp>
      <p:sp>
        <p:nvSpPr>
          <p:cNvPr id="230" name="Google Shape;230;p13"/>
          <p:cNvSpPr/>
          <p:nvPr/>
        </p:nvSpPr>
        <p:spPr>
          <a:xfrm>
            <a:off x="4405809" y="1938536"/>
            <a:ext cx="3380383" cy="2231132"/>
          </a:xfrm>
          <a:prstGeom prst="roundRect">
            <a:avLst>
              <a:gd fmla="val 441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Circle" id="231" name="Google Shape;231;p13"/>
          <p:cNvPicPr preferRelativeResize="0"/>
          <p:nvPr/>
        </p:nvPicPr>
        <p:blipFill rotWithShape="1">
          <a:blip r:embed="rId3">
            <a:alphaModFix/>
          </a:blip>
          <a:srcRect b="0" l="0" r="0" t="0"/>
          <a:stretch/>
        </p:blipFill>
        <p:spPr>
          <a:xfrm>
            <a:off x="4662984" y="2195711"/>
            <a:ext cx="406400" cy="406400"/>
          </a:xfrm>
          <a:prstGeom prst="rect">
            <a:avLst/>
          </a:prstGeom>
          <a:noFill/>
          <a:ln>
            <a:noFill/>
          </a:ln>
        </p:spPr>
      </p:pic>
      <p:sp>
        <p:nvSpPr>
          <p:cNvPr id="232" name="Google Shape;232;p13"/>
          <p:cNvSpPr/>
          <p:nvPr/>
        </p:nvSpPr>
        <p:spPr>
          <a:xfrm>
            <a:off x="4662984" y="2678311"/>
            <a:ext cx="2952014"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Check the tone</a:t>
            </a:r>
            <a:endParaRPr b="0" i="0" sz="2200" u="none" cap="none" strike="noStrike">
              <a:solidFill>
                <a:schemeClr val="dk1"/>
              </a:solidFill>
              <a:latin typeface="Calibri"/>
              <a:ea typeface="Calibri"/>
              <a:cs typeface="Calibri"/>
              <a:sym typeface="Calibri"/>
            </a:endParaRPr>
          </a:p>
        </p:txBody>
      </p:sp>
      <p:sp>
        <p:nvSpPr>
          <p:cNvPr id="233" name="Google Shape;233;p13"/>
          <p:cNvSpPr/>
          <p:nvPr/>
        </p:nvSpPr>
        <p:spPr>
          <a:xfrm>
            <a:off x="4662984" y="3089771"/>
            <a:ext cx="2952014" cy="5738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600"/>
              <a:buFont typeface="Public Sans"/>
              <a:buNone/>
            </a:pPr>
            <a:r>
              <a:rPr b="0" i="0" lang="en-US" sz="1600" u="none" cap="none" strike="noStrike">
                <a:solidFill>
                  <a:srgbClr val="4A4A52"/>
                </a:solidFill>
                <a:latin typeface="Public Sans"/>
                <a:ea typeface="Public Sans"/>
                <a:cs typeface="Public Sans"/>
                <a:sym typeface="Public Sans"/>
              </a:rPr>
              <a:t>Would you send this with your name on it?</a:t>
            </a:r>
            <a:endParaRPr b="0" i="0" sz="1600" u="none" cap="none" strike="noStrike">
              <a:solidFill>
                <a:schemeClr val="dk1"/>
              </a:solidFill>
              <a:latin typeface="Calibri"/>
              <a:ea typeface="Calibri"/>
              <a:cs typeface="Calibri"/>
              <a:sym typeface="Calibri"/>
            </a:endParaRPr>
          </a:p>
        </p:txBody>
      </p:sp>
      <p:sp>
        <p:nvSpPr>
          <p:cNvPr id="234" name="Google Shape;234;p13"/>
          <p:cNvSpPr/>
          <p:nvPr/>
        </p:nvSpPr>
        <p:spPr>
          <a:xfrm>
            <a:off x="7995741" y="1938536"/>
            <a:ext cx="3380284" cy="2231132"/>
          </a:xfrm>
          <a:prstGeom prst="roundRect">
            <a:avLst>
              <a:gd fmla="val 4411"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CheckCircle" id="235" name="Google Shape;235;p13"/>
          <p:cNvPicPr preferRelativeResize="0"/>
          <p:nvPr/>
        </p:nvPicPr>
        <p:blipFill rotWithShape="1">
          <a:blip r:embed="rId3">
            <a:alphaModFix/>
          </a:blip>
          <a:srcRect b="0" l="0" r="0" t="0"/>
          <a:stretch/>
        </p:blipFill>
        <p:spPr>
          <a:xfrm>
            <a:off x="8252916" y="2195711"/>
            <a:ext cx="406400" cy="406400"/>
          </a:xfrm>
          <a:prstGeom prst="rect">
            <a:avLst/>
          </a:prstGeom>
          <a:noFill/>
          <a:ln>
            <a:noFill/>
          </a:ln>
        </p:spPr>
      </p:pic>
      <p:sp>
        <p:nvSpPr>
          <p:cNvPr id="236" name="Google Shape;236;p13"/>
          <p:cNvSpPr/>
          <p:nvPr/>
        </p:nvSpPr>
        <p:spPr>
          <a:xfrm>
            <a:off x="8252916" y="2678311"/>
            <a:ext cx="2951912"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Disclose</a:t>
            </a:r>
            <a:endParaRPr b="0" i="0" sz="2200" u="none" cap="none" strike="noStrike">
              <a:solidFill>
                <a:schemeClr val="dk1"/>
              </a:solidFill>
              <a:latin typeface="Calibri"/>
              <a:ea typeface="Calibri"/>
              <a:cs typeface="Calibri"/>
              <a:sym typeface="Calibri"/>
            </a:endParaRPr>
          </a:p>
        </p:txBody>
      </p:sp>
      <p:sp>
        <p:nvSpPr>
          <p:cNvPr id="237" name="Google Shape;237;p13"/>
          <p:cNvSpPr/>
          <p:nvPr/>
        </p:nvSpPr>
        <p:spPr>
          <a:xfrm>
            <a:off x="8252916" y="3089771"/>
            <a:ext cx="2951912" cy="848122"/>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600"/>
              <a:buFont typeface="Public Sans"/>
              <a:buNone/>
            </a:pPr>
            <a:r>
              <a:rPr b="0" i="0" lang="en-US" sz="1600" u="none" cap="none" strike="noStrike">
                <a:solidFill>
                  <a:srgbClr val="4A4A52"/>
                </a:solidFill>
                <a:latin typeface="Public Sans"/>
                <a:ea typeface="Public Sans"/>
                <a:cs typeface="Public Sans"/>
                <a:sym typeface="Public Sans"/>
              </a:rPr>
              <a:t>Note AI help in official communications, per UMD guidelines.</a:t>
            </a:r>
            <a:endParaRPr b="0" i="0" sz="1600" u="none" cap="none" strike="noStrike">
              <a:solidFill>
                <a:schemeClr val="dk1"/>
              </a:solidFill>
              <a:latin typeface="Calibri"/>
              <a:ea typeface="Calibri"/>
              <a:cs typeface="Calibri"/>
              <a:sym typeface="Calibri"/>
            </a:endParaRPr>
          </a:p>
        </p:txBody>
      </p:sp>
      <p:sp>
        <p:nvSpPr>
          <p:cNvPr id="238" name="Google Shape;238;p13"/>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11</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243" name="Shape 243"/>
        <p:cNvGrpSpPr/>
        <p:nvPr/>
      </p:nvGrpSpPr>
      <p:grpSpPr>
        <a:xfrm>
          <a:off x="0" y="0"/>
          <a:ext cx="0" cy="0"/>
          <a:chOff x="0" y="0"/>
          <a:chExt cx="0" cy="0"/>
        </a:xfrm>
      </p:grpSpPr>
      <p:sp>
        <p:nvSpPr>
          <p:cNvPr id="244" name="Google Shape;244;p14"/>
          <p:cNvSpPr txBox="1"/>
          <p:nvPr/>
        </p:nvSpPr>
        <p:spPr>
          <a:xfrm>
            <a:off x="812902" y="777240"/>
            <a:ext cx="105669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C8102E"/>
                </a:solidFill>
                <a:latin typeface="Public Sans"/>
                <a:ea typeface="Public Sans"/>
                <a:cs typeface="Public Sans"/>
                <a:sym typeface="Public Sans"/>
              </a:rPr>
              <a:t>UMD GENAI GUIDELINES</a:t>
            </a:r>
            <a:endParaRPr b="1" sz="1200">
              <a:solidFill>
                <a:srgbClr val="C8102E"/>
              </a:solidFill>
              <a:latin typeface="Public Sans"/>
              <a:ea typeface="Public Sans"/>
              <a:cs typeface="Public Sans"/>
              <a:sym typeface="Public Sans"/>
            </a:endParaRPr>
          </a:p>
        </p:txBody>
      </p:sp>
      <p:sp>
        <p:nvSpPr>
          <p:cNvPr id="245" name="Google Shape;245;p14"/>
          <p:cNvSpPr txBox="1"/>
          <p:nvPr/>
        </p:nvSpPr>
        <p:spPr>
          <a:xfrm>
            <a:off x="812902" y="1097280"/>
            <a:ext cx="10566900" cy="7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1C1B1F"/>
                </a:solidFill>
                <a:latin typeface="Oswald"/>
                <a:ea typeface="Oswald"/>
                <a:cs typeface="Oswald"/>
                <a:sym typeface="Oswald"/>
              </a:rPr>
              <a:t>Five rules for using AI at work</a:t>
            </a:r>
            <a:endParaRPr b="1" sz="3600">
              <a:solidFill>
                <a:srgbClr val="1C1B1F"/>
              </a:solidFill>
              <a:latin typeface="Oswald"/>
              <a:ea typeface="Oswald"/>
              <a:cs typeface="Oswald"/>
              <a:sym typeface="Oswald"/>
            </a:endParaRPr>
          </a:p>
        </p:txBody>
      </p:sp>
      <p:sp>
        <p:nvSpPr>
          <p:cNvPr id="246" name="Google Shape;246;p14"/>
          <p:cNvSpPr/>
          <p:nvPr/>
        </p:nvSpPr>
        <p:spPr>
          <a:xfrm>
            <a:off x="812902" y="2011680"/>
            <a:ext cx="1989000" cy="28347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7" name="Google Shape;247;p14"/>
          <p:cNvSpPr txBox="1"/>
          <p:nvPr/>
        </p:nvSpPr>
        <p:spPr>
          <a:xfrm>
            <a:off x="922630" y="2121408"/>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1</a:t>
            </a:r>
            <a:endParaRPr b="1" sz="3600">
              <a:solidFill>
                <a:srgbClr val="C8102E"/>
              </a:solidFill>
              <a:latin typeface="Oswald"/>
              <a:ea typeface="Oswald"/>
              <a:cs typeface="Oswald"/>
              <a:sym typeface="Oswald"/>
            </a:endParaRPr>
          </a:p>
        </p:txBody>
      </p:sp>
      <p:sp>
        <p:nvSpPr>
          <p:cNvPr id="248" name="Google Shape;248;p14"/>
          <p:cNvSpPr txBox="1"/>
          <p:nvPr/>
        </p:nvSpPr>
        <p:spPr>
          <a:xfrm>
            <a:off x="922630" y="2788920"/>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1C1B1F"/>
                </a:solidFill>
                <a:latin typeface="Public Sans"/>
                <a:ea typeface="Public Sans"/>
                <a:cs typeface="Public Sans"/>
                <a:sym typeface="Public Sans"/>
              </a:rPr>
              <a:t>Use it for admin work</a:t>
            </a:r>
            <a:endParaRPr b="1" sz="1600">
              <a:solidFill>
                <a:srgbClr val="1C1B1F"/>
              </a:solidFill>
              <a:latin typeface="Public Sans"/>
              <a:ea typeface="Public Sans"/>
              <a:cs typeface="Public Sans"/>
              <a:sym typeface="Public Sans"/>
            </a:endParaRPr>
          </a:p>
        </p:txBody>
      </p:sp>
      <p:sp>
        <p:nvSpPr>
          <p:cNvPr id="249" name="Google Shape;249;p14"/>
          <p:cNvSpPr txBox="1"/>
          <p:nvPr/>
        </p:nvSpPr>
        <p:spPr>
          <a:xfrm>
            <a:off x="922630" y="3474720"/>
            <a:ext cx="1769400" cy="10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Drafting, streamlining workflows, assembling information</a:t>
            </a:r>
            <a:endParaRPr>
              <a:solidFill>
                <a:srgbClr val="4A4A52"/>
              </a:solidFill>
              <a:latin typeface="Public Sans"/>
              <a:ea typeface="Public Sans"/>
              <a:cs typeface="Public Sans"/>
              <a:sym typeface="Public Sans"/>
            </a:endParaRPr>
          </a:p>
        </p:txBody>
      </p:sp>
      <p:sp>
        <p:nvSpPr>
          <p:cNvPr id="250" name="Google Shape;250;p14"/>
          <p:cNvSpPr/>
          <p:nvPr/>
        </p:nvSpPr>
        <p:spPr>
          <a:xfrm>
            <a:off x="2957352" y="2011680"/>
            <a:ext cx="1989000" cy="28347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 name="Google Shape;251;p14"/>
          <p:cNvSpPr txBox="1"/>
          <p:nvPr/>
        </p:nvSpPr>
        <p:spPr>
          <a:xfrm>
            <a:off x="3067080" y="2121408"/>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2</a:t>
            </a:r>
            <a:endParaRPr b="1" sz="3600">
              <a:solidFill>
                <a:srgbClr val="C8102E"/>
              </a:solidFill>
              <a:latin typeface="Oswald"/>
              <a:ea typeface="Oswald"/>
              <a:cs typeface="Oswald"/>
              <a:sym typeface="Oswald"/>
            </a:endParaRPr>
          </a:p>
        </p:txBody>
      </p:sp>
      <p:sp>
        <p:nvSpPr>
          <p:cNvPr id="252" name="Google Shape;252;p14"/>
          <p:cNvSpPr txBox="1"/>
          <p:nvPr/>
        </p:nvSpPr>
        <p:spPr>
          <a:xfrm>
            <a:off x="3067080" y="2788920"/>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1C1B1F"/>
                </a:solidFill>
                <a:latin typeface="Public Sans"/>
                <a:ea typeface="Public Sans"/>
                <a:cs typeface="Public Sans"/>
                <a:sym typeface="Public Sans"/>
              </a:rPr>
              <a:t>Check with your supervisor</a:t>
            </a:r>
            <a:endParaRPr b="1" sz="1600">
              <a:solidFill>
                <a:srgbClr val="1C1B1F"/>
              </a:solidFill>
              <a:latin typeface="Public Sans"/>
              <a:ea typeface="Public Sans"/>
              <a:cs typeface="Public Sans"/>
              <a:sym typeface="Public Sans"/>
            </a:endParaRPr>
          </a:p>
        </p:txBody>
      </p:sp>
      <p:sp>
        <p:nvSpPr>
          <p:cNvPr id="253" name="Google Shape;253;p14"/>
          <p:cNvSpPr txBox="1"/>
          <p:nvPr/>
        </p:nvSpPr>
        <p:spPr>
          <a:xfrm>
            <a:off x="3067080" y="3474720"/>
            <a:ext cx="1769400" cy="10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Before building AI into your work processes</a:t>
            </a:r>
            <a:endParaRPr>
              <a:solidFill>
                <a:srgbClr val="4A4A52"/>
              </a:solidFill>
              <a:latin typeface="Public Sans"/>
              <a:ea typeface="Public Sans"/>
              <a:cs typeface="Public Sans"/>
              <a:sym typeface="Public Sans"/>
            </a:endParaRPr>
          </a:p>
        </p:txBody>
      </p:sp>
      <p:sp>
        <p:nvSpPr>
          <p:cNvPr id="254" name="Google Shape;254;p14"/>
          <p:cNvSpPr/>
          <p:nvPr/>
        </p:nvSpPr>
        <p:spPr>
          <a:xfrm>
            <a:off x="5101803" y="2011680"/>
            <a:ext cx="1989000" cy="28347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5" name="Google Shape;255;p14"/>
          <p:cNvSpPr txBox="1"/>
          <p:nvPr/>
        </p:nvSpPr>
        <p:spPr>
          <a:xfrm>
            <a:off x="5211531" y="2121408"/>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3</a:t>
            </a:r>
            <a:endParaRPr b="1" sz="3600">
              <a:solidFill>
                <a:srgbClr val="C8102E"/>
              </a:solidFill>
              <a:latin typeface="Oswald"/>
              <a:ea typeface="Oswald"/>
              <a:cs typeface="Oswald"/>
              <a:sym typeface="Oswald"/>
            </a:endParaRPr>
          </a:p>
        </p:txBody>
      </p:sp>
      <p:sp>
        <p:nvSpPr>
          <p:cNvPr id="256" name="Google Shape;256;p14"/>
          <p:cNvSpPr txBox="1"/>
          <p:nvPr/>
        </p:nvSpPr>
        <p:spPr>
          <a:xfrm>
            <a:off x="5211531" y="2788920"/>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1C1B1F"/>
                </a:solidFill>
                <a:latin typeface="Public Sans"/>
                <a:ea typeface="Public Sans"/>
                <a:cs typeface="Public Sans"/>
                <a:sym typeface="Public Sans"/>
              </a:rPr>
              <a:t>Protect the data</a:t>
            </a:r>
            <a:endParaRPr b="1" sz="1600">
              <a:solidFill>
                <a:srgbClr val="1C1B1F"/>
              </a:solidFill>
              <a:latin typeface="Public Sans"/>
              <a:ea typeface="Public Sans"/>
              <a:cs typeface="Public Sans"/>
              <a:sym typeface="Public Sans"/>
            </a:endParaRPr>
          </a:p>
        </p:txBody>
      </p:sp>
      <p:sp>
        <p:nvSpPr>
          <p:cNvPr id="257" name="Google Shape;257;p14"/>
          <p:cNvSpPr txBox="1"/>
          <p:nvPr/>
        </p:nvSpPr>
        <p:spPr>
          <a:xfrm>
            <a:off x="5211531" y="3474720"/>
            <a:ext cx="1769400" cy="10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Level 2 and higher only in UMD-approved tools</a:t>
            </a:r>
            <a:endParaRPr>
              <a:solidFill>
                <a:srgbClr val="4A4A52"/>
              </a:solidFill>
              <a:latin typeface="Public Sans"/>
              <a:ea typeface="Public Sans"/>
              <a:cs typeface="Public Sans"/>
              <a:sym typeface="Public Sans"/>
            </a:endParaRPr>
          </a:p>
        </p:txBody>
      </p:sp>
      <p:sp>
        <p:nvSpPr>
          <p:cNvPr id="258" name="Google Shape;258;p14"/>
          <p:cNvSpPr/>
          <p:nvPr/>
        </p:nvSpPr>
        <p:spPr>
          <a:xfrm>
            <a:off x="7246254" y="2011680"/>
            <a:ext cx="1989000" cy="28347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9" name="Google Shape;259;p14"/>
          <p:cNvSpPr txBox="1"/>
          <p:nvPr/>
        </p:nvSpPr>
        <p:spPr>
          <a:xfrm>
            <a:off x="7355982" y="2121408"/>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4</a:t>
            </a:r>
            <a:endParaRPr b="1" sz="3600">
              <a:solidFill>
                <a:srgbClr val="C8102E"/>
              </a:solidFill>
              <a:latin typeface="Oswald"/>
              <a:ea typeface="Oswald"/>
              <a:cs typeface="Oswald"/>
              <a:sym typeface="Oswald"/>
            </a:endParaRPr>
          </a:p>
        </p:txBody>
      </p:sp>
      <p:sp>
        <p:nvSpPr>
          <p:cNvPr id="260" name="Google Shape;260;p14"/>
          <p:cNvSpPr txBox="1"/>
          <p:nvPr/>
        </p:nvSpPr>
        <p:spPr>
          <a:xfrm>
            <a:off x="7355982" y="2788920"/>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1C1B1F"/>
                </a:solidFill>
                <a:latin typeface="Public Sans"/>
                <a:ea typeface="Public Sans"/>
                <a:cs typeface="Public Sans"/>
                <a:sym typeface="Public Sans"/>
              </a:rPr>
              <a:t>Verify the output</a:t>
            </a:r>
            <a:endParaRPr b="1" sz="1600">
              <a:solidFill>
                <a:srgbClr val="1C1B1F"/>
              </a:solidFill>
              <a:latin typeface="Public Sans"/>
              <a:ea typeface="Public Sans"/>
              <a:cs typeface="Public Sans"/>
              <a:sym typeface="Public Sans"/>
            </a:endParaRPr>
          </a:p>
        </p:txBody>
      </p:sp>
      <p:sp>
        <p:nvSpPr>
          <p:cNvPr id="261" name="Google Shape;261;p14"/>
          <p:cNvSpPr txBox="1"/>
          <p:nvPr/>
        </p:nvSpPr>
        <p:spPr>
          <a:xfrm>
            <a:off x="7355982" y="3474720"/>
            <a:ext cx="1769400" cy="10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Accurate, unbiased and fit for purpose</a:t>
            </a:r>
            <a:endParaRPr>
              <a:solidFill>
                <a:srgbClr val="4A4A52"/>
              </a:solidFill>
              <a:latin typeface="Public Sans"/>
              <a:ea typeface="Public Sans"/>
              <a:cs typeface="Public Sans"/>
              <a:sym typeface="Public Sans"/>
            </a:endParaRPr>
          </a:p>
        </p:txBody>
      </p:sp>
      <p:sp>
        <p:nvSpPr>
          <p:cNvPr id="262" name="Google Shape;262;p14"/>
          <p:cNvSpPr/>
          <p:nvPr/>
        </p:nvSpPr>
        <p:spPr>
          <a:xfrm>
            <a:off x="9390705" y="2011680"/>
            <a:ext cx="1989000" cy="2834700"/>
          </a:xfrm>
          <a:prstGeom prst="roundRect">
            <a:avLst>
              <a:gd fmla="val 16667" name="adj"/>
            </a:avLst>
          </a:prstGeom>
          <a:solidFill>
            <a:srgbClr val="FFFEFB"/>
          </a:solidFill>
          <a:ln cap="flat" cmpd="sng" w="12700">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 name="Google Shape;263;p14"/>
          <p:cNvSpPr txBox="1"/>
          <p:nvPr/>
        </p:nvSpPr>
        <p:spPr>
          <a:xfrm>
            <a:off x="9500433" y="2121408"/>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5</a:t>
            </a:r>
            <a:endParaRPr b="1" sz="3600">
              <a:solidFill>
                <a:srgbClr val="C8102E"/>
              </a:solidFill>
              <a:latin typeface="Oswald"/>
              <a:ea typeface="Oswald"/>
              <a:cs typeface="Oswald"/>
              <a:sym typeface="Oswald"/>
            </a:endParaRPr>
          </a:p>
        </p:txBody>
      </p:sp>
      <p:sp>
        <p:nvSpPr>
          <p:cNvPr id="264" name="Google Shape;264;p14"/>
          <p:cNvSpPr txBox="1"/>
          <p:nvPr/>
        </p:nvSpPr>
        <p:spPr>
          <a:xfrm>
            <a:off x="9500433" y="2788920"/>
            <a:ext cx="1769400" cy="6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1C1B1F"/>
                </a:solidFill>
                <a:latin typeface="Public Sans"/>
                <a:ea typeface="Public Sans"/>
                <a:cs typeface="Public Sans"/>
                <a:sym typeface="Public Sans"/>
              </a:rPr>
              <a:t>Disclose AI use</a:t>
            </a:r>
            <a:endParaRPr b="1" sz="1600">
              <a:solidFill>
                <a:srgbClr val="1C1B1F"/>
              </a:solidFill>
              <a:latin typeface="Public Sans"/>
              <a:ea typeface="Public Sans"/>
              <a:cs typeface="Public Sans"/>
              <a:sym typeface="Public Sans"/>
            </a:endParaRPr>
          </a:p>
        </p:txBody>
      </p:sp>
      <p:sp>
        <p:nvSpPr>
          <p:cNvPr id="265" name="Google Shape;265;p14"/>
          <p:cNvSpPr txBox="1"/>
          <p:nvPr/>
        </p:nvSpPr>
        <p:spPr>
          <a:xfrm>
            <a:off x="9500433" y="3474720"/>
            <a:ext cx="1769400" cy="105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rgbClr val="4A4A52"/>
                </a:solidFill>
                <a:latin typeface="Public Sans"/>
                <a:ea typeface="Public Sans"/>
                <a:cs typeface="Public Sans"/>
                <a:sym typeface="Public Sans"/>
              </a:rPr>
              <a:t>In official communications, documents and reports</a:t>
            </a:r>
            <a:endParaRPr>
              <a:solidFill>
                <a:srgbClr val="4A4A52"/>
              </a:solidFill>
              <a:latin typeface="Public Sans"/>
              <a:ea typeface="Public Sans"/>
              <a:cs typeface="Public Sans"/>
              <a:sym typeface="Public Sans"/>
            </a:endParaRPr>
          </a:p>
        </p:txBody>
      </p:sp>
      <p:sp>
        <p:nvSpPr>
          <p:cNvPr id="266" name="Google Shape;266;p14"/>
          <p:cNvSpPr txBox="1"/>
          <p:nvPr/>
        </p:nvSpPr>
        <p:spPr>
          <a:xfrm>
            <a:off x="812902" y="5120640"/>
            <a:ext cx="10566900" cy="41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4A4A52"/>
                </a:solidFill>
                <a:latin typeface="Public Sans"/>
                <a:ea typeface="Public Sans"/>
                <a:cs typeface="Public Sans"/>
                <a:sym typeface="Public Sans"/>
              </a:rPr>
              <a:t>Source: University of Maryland, Generative AI Guidelines (approved January 15, 2025), </a:t>
            </a:r>
            <a:r>
              <a:rPr lang="en-US" sz="1200" u="sng">
                <a:solidFill>
                  <a:schemeClr val="hlink"/>
                </a:solidFill>
                <a:latin typeface="Public Sans"/>
                <a:ea typeface="Public Sans"/>
                <a:cs typeface="Public Sans"/>
                <a:sym typeface="Public Sans"/>
                <a:hlinkClick r:id="rId3"/>
              </a:rPr>
              <a:t>ai-resources.umd.edu/guidelines.html</a:t>
            </a:r>
            <a:endParaRPr sz="1200">
              <a:solidFill>
                <a:srgbClr val="4A4A52"/>
              </a:solidFill>
              <a:latin typeface="Public Sans"/>
              <a:ea typeface="Public Sans"/>
              <a:cs typeface="Public Sans"/>
              <a:sym typeface="Public Sans"/>
            </a:endParaRPr>
          </a:p>
        </p:txBody>
      </p:sp>
      <p:sp>
        <p:nvSpPr>
          <p:cNvPr id="267" name="Google Shape;267;p14"/>
          <p:cNvSpPr txBox="1"/>
          <p:nvPr/>
        </p:nvSpPr>
        <p:spPr>
          <a:xfrm>
            <a:off x="812800" y="6238280"/>
            <a:ext cx="105669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6B6B73"/>
                </a:solidFill>
                <a:latin typeface="Public Sans"/>
                <a:ea typeface="Public Sans"/>
                <a:cs typeface="Public Sans"/>
                <a:sym typeface="Public Sans"/>
              </a:rPr>
              <a:t>AI Makerspace · Staff Workshop 1 · 12</a:t>
            </a:r>
            <a:endParaRPr sz="1200">
              <a:solidFill>
                <a:srgbClr val="6B6B73"/>
              </a:solidFill>
              <a:latin typeface="Public Sans"/>
              <a:ea typeface="Public Sans"/>
              <a:cs typeface="Public Sans"/>
              <a:sym typeface="Public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272" name="Shape 272"/>
        <p:cNvGrpSpPr/>
        <p:nvPr/>
      </p:nvGrpSpPr>
      <p:grpSpPr>
        <a:xfrm>
          <a:off x="0" y="0"/>
          <a:ext cx="0" cy="0"/>
          <a:chOff x="0" y="0"/>
          <a:chExt cx="0" cy="0"/>
        </a:xfrm>
      </p:grpSpPr>
      <p:sp>
        <p:nvSpPr>
          <p:cNvPr id="273" name="Google Shape;273;p15"/>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TABLE LAUNCH · 3 MINUTES</a:t>
            </a:r>
            <a:endParaRPr b="0" i="0" sz="1200" u="none" cap="none" strike="noStrike">
              <a:solidFill>
                <a:schemeClr val="dk1"/>
              </a:solidFill>
              <a:latin typeface="Calibri"/>
              <a:ea typeface="Calibri"/>
              <a:cs typeface="Calibri"/>
              <a:sym typeface="Calibri"/>
            </a:endParaRPr>
          </a:p>
        </p:txBody>
      </p:sp>
      <p:sp>
        <p:nvSpPr>
          <p:cNvPr id="274" name="Google Shape;274;p15"/>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Get your table ready</a:t>
            </a:r>
            <a:endParaRPr b="0" i="0" sz="3600" u="none" cap="none" strike="noStrike">
              <a:solidFill>
                <a:schemeClr val="dk1"/>
              </a:solidFill>
              <a:latin typeface="Calibri"/>
              <a:ea typeface="Calibri"/>
              <a:cs typeface="Calibri"/>
              <a:sym typeface="Calibri"/>
            </a:endParaRPr>
          </a:p>
        </p:txBody>
      </p:sp>
      <p:sp>
        <p:nvSpPr>
          <p:cNvPr id="275" name="Google Shape;275;p15"/>
          <p:cNvSpPr/>
          <p:nvPr/>
        </p:nvSpPr>
        <p:spPr>
          <a:xfrm>
            <a:off x="815975" y="1938536"/>
            <a:ext cx="3380284" cy="2586732"/>
          </a:xfrm>
          <a:prstGeom prst="roundRect">
            <a:avLst>
              <a:gd fmla="val 3805"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5"/>
          <p:cNvSpPr/>
          <p:nvPr/>
        </p:nvSpPr>
        <p:spPr>
          <a:xfrm>
            <a:off x="1073150" y="2195711"/>
            <a:ext cx="2951912"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1</a:t>
            </a:r>
            <a:endParaRPr b="0" i="0" sz="6000" u="none" cap="none" strike="noStrike">
              <a:solidFill>
                <a:schemeClr val="dk1"/>
              </a:solidFill>
              <a:latin typeface="Calibri"/>
              <a:ea typeface="Calibri"/>
              <a:cs typeface="Calibri"/>
              <a:sym typeface="Calibri"/>
            </a:endParaRPr>
          </a:p>
        </p:txBody>
      </p:sp>
      <p:sp>
        <p:nvSpPr>
          <p:cNvPr id="277" name="Google Shape;277;p15"/>
          <p:cNvSpPr/>
          <p:nvPr/>
        </p:nvSpPr>
        <p:spPr>
          <a:xfrm>
            <a:off x="1073150" y="3033911"/>
            <a:ext cx="2951912"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Log in</a:t>
            </a:r>
            <a:endParaRPr b="0" i="0" sz="2200" u="none" cap="none" strike="noStrike">
              <a:solidFill>
                <a:schemeClr val="dk1"/>
              </a:solidFill>
              <a:latin typeface="Calibri"/>
              <a:ea typeface="Calibri"/>
              <a:cs typeface="Calibri"/>
              <a:sym typeface="Calibri"/>
            </a:endParaRPr>
          </a:p>
        </p:txBody>
      </p:sp>
      <p:sp>
        <p:nvSpPr>
          <p:cNvPr id="278" name="Google Shape;278;p15"/>
          <p:cNvSpPr/>
          <p:nvPr/>
        </p:nvSpPr>
        <p:spPr>
          <a:xfrm>
            <a:off x="1073150" y="3445371"/>
            <a:ext cx="2951912" cy="5738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600"/>
              <a:buFont typeface="Public Sans"/>
              <a:buNone/>
            </a:pPr>
            <a:r>
              <a:rPr b="0" i="0" lang="en-US" sz="1600" u="none" cap="none" strike="noStrike">
                <a:solidFill>
                  <a:srgbClr val="4A4A52"/>
                </a:solidFill>
                <a:latin typeface="Public Sans"/>
                <a:ea typeface="Public Sans"/>
                <a:cs typeface="Public Sans"/>
                <a:sym typeface="Public Sans"/>
              </a:rPr>
              <a:t>Open terpai.umd.edu on your table's display</a:t>
            </a:r>
            <a:endParaRPr b="0" i="0" sz="1600" u="none" cap="none" strike="noStrike">
              <a:solidFill>
                <a:schemeClr val="dk1"/>
              </a:solidFill>
              <a:latin typeface="Calibri"/>
              <a:ea typeface="Calibri"/>
              <a:cs typeface="Calibri"/>
              <a:sym typeface="Calibri"/>
            </a:endParaRPr>
          </a:p>
        </p:txBody>
      </p:sp>
      <p:sp>
        <p:nvSpPr>
          <p:cNvPr id="279" name="Google Shape;279;p15"/>
          <p:cNvSpPr/>
          <p:nvPr/>
        </p:nvSpPr>
        <p:spPr>
          <a:xfrm>
            <a:off x="4405809" y="1938536"/>
            <a:ext cx="3380383" cy="2586732"/>
          </a:xfrm>
          <a:prstGeom prst="roundRect">
            <a:avLst>
              <a:gd fmla="val 3805"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p:nvPr/>
        </p:nvSpPr>
        <p:spPr>
          <a:xfrm>
            <a:off x="4662984" y="2195711"/>
            <a:ext cx="2952014"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2</a:t>
            </a:r>
            <a:endParaRPr b="0" i="0" sz="6000" u="none" cap="none" strike="noStrike">
              <a:solidFill>
                <a:schemeClr val="dk1"/>
              </a:solidFill>
              <a:latin typeface="Calibri"/>
              <a:ea typeface="Calibri"/>
              <a:cs typeface="Calibri"/>
              <a:sym typeface="Calibri"/>
            </a:endParaRPr>
          </a:p>
        </p:txBody>
      </p:sp>
      <p:sp>
        <p:nvSpPr>
          <p:cNvPr id="281" name="Google Shape;281;p15"/>
          <p:cNvSpPr/>
          <p:nvPr/>
        </p:nvSpPr>
        <p:spPr>
          <a:xfrm>
            <a:off x="4662984" y="3033911"/>
            <a:ext cx="2952014"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Pick a card</a:t>
            </a:r>
            <a:endParaRPr b="0" i="0" sz="2200" u="none" cap="none" strike="noStrike">
              <a:solidFill>
                <a:schemeClr val="dk1"/>
              </a:solidFill>
              <a:latin typeface="Calibri"/>
              <a:ea typeface="Calibri"/>
              <a:cs typeface="Calibri"/>
              <a:sym typeface="Calibri"/>
            </a:endParaRPr>
          </a:p>
        </p:txBody>
      </p:sp>
      <p:sp>
        <p:nvSpPr>
          <p:cNvPr id="282" name="Google Shape;282;p15"/>
          <p:cNvSpPr/>
          <p:nvPr/>
        </p:nvSpPr>
        <p:spPr>
          <a:xfrm>
            <a:off x="4662984" y="3445371"/>
            <a:ext cx="2952000" cy="8688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600"/>
              <a:buFont typeface="Public Sans"/>
              <a:buNone/>
            </a:pPr>
            <a:r>
              <a:rPr lang="en-US" sz="1600">
                <a:solidFill>
                  <a:srgbClr val="4A4A52"/>
                </a:solidFill>
                <a:latin typeface="Public Sans"/>
                <a:ea typeface="Public Sans"/>
                <a:cs typeface="Public Sans"/>
                <a:sym typeface="Public Sans"/>
              </a:rPr>
              <a:t>Choose a scenario, A to E, and get its data file at go.umd.edu/AIMakerS1</a:t>
            </a:r>
            <a:endParaRPr b="0" i="0" sz="1600" u="none" cap="none" strike="noStrike">
              <a:solidFill>
                <a:schemeClr val="dk1"/>
              </a:solidFill>
              <a:latin typeface="Calibri"/>
              <a:ea typeface="Calibri"/>
              <a:cs typeface="Calibri"/>
              <a:sym typeface="Calibri"/>
            </a:endParaRPr>
          </a:p>
        </p:txBody>
      </p:sp>
      <p:sp>
        <p:nvSpPr>
          <p:cNvPr id="283" name="Google Shape;283;p15"/>
          <p:cNvSpPr/>
          <p:nvPr/>
        </p:nvSpPr>
        <p:spPr>
          <a:xfrm>
            <a:off x="7995741" y="1938536"/>
            <a:ext cx="3380284" cy="2586732"/>
          </a:xfrm>
          <a:prstGeom prst="roundRect">
            <a:avLst>
              <a:gd fmla="val 3805"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5"/>
          <p:cNvSpPr/>
          <p:nvPr/>
        </p:nvSpPr>
        <p:spPr>
          <a:xfrm>
            <a:off x="8252916" y="2195711"/>
            <a:ext cx="2951912" cy="78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8102E"/>
              </a:buClr>
              <a:buSzPts val="6000"/>
              <a:buFont typeface="Oswald"/>
              <a:buNone/>
            </a:pPr>
            <a:r>
              <a:rPr b="1" i="0" lang="en-US" sz="6000" u="none" cap="none" strike="noStrike">
                <a:solidFill>
                  <a:srgbClr val="C8102E"/>
                </a:solidFill>
                <a:latin typeface="Oswald"/>
                <a:ea typeface="Oswald"/>
                <a:cs typeface="Oswald"/>
                <a:sym typeface="Oswald"/>
              </a:rPr>
              <a:t>3</a:t>
            </a:r>
            <a:endParaRPr b="0" i="0" sz="6000" u="none" cap="none" strike="noStrike">
              <a:solidFill>
                <a:schemeClr val="dk1"/>
              </a:solidFill>
              <a:latin typeface="Calibri"/>
              <a:ea typeface="Calibri"/>
              <a:cs typeface="Calibri"/>
              <a:sym typeface="Calibri"/>
            </a:endParaRPr>
          </a:p>
        </p:txBody>
      </p:sp>
      <p:sp>
        <p:nvSpPr>
          <p:cNvPr id="285" name="Google Shape;285;p15"/>
          <p:cNvSpPr/>
          <p:nvPr/>
        </p:nvSpPr>
        <p:spPr>
          <a:xfrm>
            <a:off x="8252916" y="3033911"/>
            <a:ext cx="2951912"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2200"/>
              <a:buFont typeface="Public Sans"/>
              <a:buNone/>
            </a:pPr>
            <a:r>
              <a:rPr b="1" i="0" lang="en-US" sz="2200" u="none" cap="none" strike="noStrike">
                <a:solidFill>
                  <a:srgbClr val="1C1B1F"/>
                </a:solidFill>
                <a:latin typeface="Public Sans"/>
                <a:ea typeface="Public Sans"/>
                <a:cs typeface="Public Sans"/>
                <a:sym typeface="Public Sans"/>
              </a:rPr>
              <a:t>Take a role</a:t>
            </a:r>
            <a:endParaRPr b="0" i="0" sz="2200" u="none" cap="none" strike="noStrike">
              <a:solidFill>
                <a:schemeClr val="dk1"/>
              </a:solidFill>
              <a:latin typeface="Calibri"/>
              <a:ea typeface="Calibri"/>
              <a:cs typeface="Calibri"/>
              <a:sym typeface="Calibri"/>
            </a:endParaRPr>
          </a:p>
        </p:txBody>
      </p:sp>
      <p:sp>
        <p:nvSpPr>
          <p:cNvPr id="286" name="Google Shape;286;p15"/>
          <p:cNvSpPr/>
          <p:nvPr/>
        </p:nvSpPr>
        <p:spPr>
          <a:xfrm>
            <a:off x="8252916" y="3445371"/>
            <a:ext cx="2951912" cy="848122"/>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600"/>
              <a:buFont typeface="Public Sans"/>
              <a:buNone/>
            </a:pPr>
            <a:r>
              <a:rPr b="0" i="0" lang="en-US" sz="1600" u="none" cap="none" strike="noStrike">
                <a:solidFill>
                  <a:srgbClr val="4A4A52"/>
                </a:solidFill>
                <a:latin typeface="Public Sans"/>
                <a:ea typeface="Public Sans"/>
                <a:cs typeface="Public Sans"/>
                <a:sym typeface="Public Sans"/>
              </a:rPr>
              <a:t>Driver · Prompt-caller · Fact-checker · Timekeeper · Reporter · Skeptic</a:t>
            </a:r>
            <a:endParaRPr b="0" i="0" sz="1600" u="none" cap="none" strike="noStrike">
              <a:solidFill>
                <a:schemeClr val="dk1"/>
              </a:solidFill>
              <a:latin typeface="Calibri"/>
              <a:ea typeface="Calibri"/>
              <a:cs typeface="Calibri"/>
              <a:sym typeface="Calibri"/>
            </a:endParaRPr>
          </a:p>
        </p:txBody>
      </p:sp>
      <p:sp>
        <p:nvSpPr>
          <p:cNvPr id="287" name="Google Shape;287;p15"/>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13</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292" name="Shape 292"/>
        <p:cNvGrpSpPr/>
        <p:nvPr/>
      </p:nvGrpSpPr>
      <p:grpSpPr>
        <a:xfrm>
          <a:off x="0" y="0"/>
          <a:ext cx="0" cy="0"/>
          <a:chOff x="0" y="0"/>
          <a:chExt cx="0" cy="0"/>
        </a:xfrm>
      </p:grpSpPr>
      <p:sp>
        <p:nvSpPr>
          <p:cNvPr id="293" name="Google Shape;293;p16"/>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CHOOSE YOUR CHALLENGE</a:t>
            </a:r>
            <a:endParaRPr b="0" i="0" sz="1200" u="none" cap="none" strike="noStrike">
              <a:solidFill>
                <a:schemeClr val="dk1"/>
              </a:solidFill>
              <a:latin typeface="Calibri"/>
              <a:ea typeface="Calibri"/>
              <a:cs typeface="Calibri"/>
              <a:sym typeface="Calibri"/>
            </a:endParaRPr>
          </a:p>
        </p:txBody>
      </p:sp>
      <p:sp>
        <p:nvSpPr>
          <p:cNvPr id="294" name="Google Shape;294;p16"/>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Five real-work scenarios</a:t>
            </a:r>
            <a:endParaRPr b="0" i="0" sz="3600" u="none" cap="none" strike="noStrike">
              <a:solidFill>
                <a:schemeClr val="dk1"/>
              </a:solidFill>
              <a:latin typeface="Calibri"/>
              <a:ea typeface="Calibri"/>
              <a:cs typeface="Calibri"/>
              <a:sym typeface="Calibri"/>
            </a:endParaRPr>
          </a:p>
        </p:txBody>
      </p:sp>
      <p:sp>
        <p:nvSpPr>
          <p:cNvPr id="295" name="Google Shape;295;p16"/>
          <p:cNvSpPr/>
          <p:nvPr/>
        </p:nvSpPr>
        <p:spPr>
          <a:xfrm>
            <a:off x="815975" y="1938536"/>
            <a:ext cx="1984970" cy="2129532"/>
          </a:xfrm>
          <a:prstGeom prst="roundRect">
            <a:avLst>
              <a:gd fmla="val 4959"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
          <p:cNvSpPr/>
          <p:nvPr/>
        </p:nvSpPr>
        <p:spPr>
          <a:xfrm>
            <a:off x="996950" y="2119511"/>
            <a:ext cx="1673820"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A</a:t>
            </a:r>
            <a:endParaRPr b="0" i="0" sz="3600" u="none" cap="none" strike="noStrike">
              <a:solidFill>
                <a:schemeClr val="dk1"/>
              </a:solidFill>
              <a:latin typeface="Calibri"/>
              <a:ea typeface="Calibri"/>
              <a:cs typeface="Calibri"/>
              <a:sym typeface="Calibri"/>
            </a:endParaRPr>
          </a:p>
        </p:txBody>
      </p:sp>
      <p:sp>
        <p:nvSpPr>
          <p:cNvPr id="297" name="Google Shape;297;p16"/>
          <p:cNvSpPr/>
          <p:nvPr/>
        </p:nvSpPr>
        <p:spPr>
          <a:xfrm>
            <a:off x="996950" y="2835771"/>
            <a:ext cx="1673820" cy="5129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The inbox pile-up</a:t>
            </a:r>
            <a:endParaRPr b="0" i="0" sz="1600" u="none" cap="none" strike="noStrike">
              <a:solidFill>
                <a:schemeClr val="dk1"/>
              </a:solidFill>
              <a:latin typeface="Calibri"/>
              <a:ea typeface="Calibri"/>
              <a:cs typeface="Calibri"/>
              <a:sym typeface="Calibri"/>
            </a:endParaRPr>
          </a:p>
        </p:txBody>
      </p:sp>
      <p:sp>
        <p:nvSpPr>
          <p:cNvPr id="298" name="Google Shape;298;p16"/>
          <p:cNvSpPr/>
          <p:nvPr/>
        </p:nvSpPr>
        <p:spPr>
          <a:xfrm>
            <a:off x="996950" y="3475732"/>
            <a:ext cx="1673820"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Advising &amp; student services</a:t>
            </a:r>
            <a:endParaRPr b="0" i="0" sz="1200" u="none" cap="none" strike="noStrike">
              <a:solidFill>
                <a:schemeClr val="dk1"/>
              </a:solidFill>
              <a:latin typeface="Calibri"/>
              <a:ea typeface="Calibri"/>
              <a:cs typeface="Calibri"/>
              <a:sym typeface="Calibri"/>
            </a:endParaRPr>
          </a:p>
        </p:txBody>
      </p:sp>
      <p:sp>
        <p:nvSpPr>
          <p:cNvPr id="299" name="Google Shape;299;p16"/>
          <p:cNvSpPr/>
          <p:nvPr/>
        </p:nvSpPr>
        <p:spPr>
          <a:xfrm>
            <a:off x="2959695" y="1938536"/>
            <a:ext cx="1985070" cy="2129532"/>
          </a:xfrm>
          <a:prstGeom prst="roundRect">
            <a:avLst>
              <a:gd fmla="val 4958"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16"/>
          <p:cNvSpPr/>
          <p:nvPr/>
        </p:nvSpPr>
        <p:spPr>
          <a:xfrm>
            <a:off x="3140670" y="2119511"/>
            <a:ext cx="1673920"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B</a:t>
            </a:r>
            <a:endParaRPr b="0" i="0" sz="3600" u="none" cap="none" strike="noStrike">
              <a:solidFill>
                <a:schemeClr val="dk1"/>
              </a:solidFill>
              <a:latin typeface="Calibri"/>
              <a:ea typeface="Calibri"/>
              <a:cs typeface="Calibri"/>
              <a:sym typeface="Calibri"/>
            </a:endParaRPr>
          </a:p>
        </p:txBody>
      </p:sp>
      <p:sp>
        <p:nvSpPr>
          <p:cNvPr id="301" name="Google Shape;301;p16"/>
          <p:cNvSpPr/>
          <p:nvPr/>
        </p:nvSpPr>
        <p:spPr>
          <a:xfrm>
            <a:off x="3140670" y="2835771"/>
            <a:ext cx="1673920" cy="5129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Meeting-notes rescue</a:t>
            </a:r>
            <a:endParaRPr b="0" i="0" sz="1600" u="none" cap="none" strike="noStrike">
              <a:solidFill>
                <a:schemeClr val="dk1"/>
              </a:solidFill>
              <a:latin typeface="Calibri"/>
              <a:ea typeface="Calibri"/>
              <a:cs typeface="Calibri"/>
              <a:sym typeface="Calibri"/>
            </a:endParaRPr>
          </a:p>
        </p:txBody>
      </p:sp>
      <p:sp>
        <p:nvSpPr>
          <p:cNvPr id="302" name="Google Shape;302;p16"/>
          <p:cNvSpPr/>
          <p:nvPr/>
        </p:nvSpPr>
        <p:spPr>
          <a:xfrm>
            <a:off x="3140670" y="3681413"/>
            <a:ext cx="1800920" cy="23108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Administrative support</a:t>
            </a:r>
            <a:endParaRPr b="0" i="0" sz="1200" u="none" cap="none" strike="noStrike">
              <a:solidFill>
                <a:schemeClr val="dk1"/>
              </a:solidFill>
              <a:latin typeface="Calibri"/>
              <a:ea typeface="Calibri"/>
              <a:cs typeface="Calibri"/>
              <a:sym typeface="Calibri"/>
            </a:endParaRPr>
          </a:p>
        </p:txBody>
      </p:sp>
      <p:sp>
        <p:nvSpPr>
          <p:cNvPr id="303" name="Google Shape;303;p16"/>
          <p:cNvSpPr/>
          <p:nvPr/>
        </p:nvSpPr>
        <p:spPr>
          <a:xfrm>
            <a:off x="5103515" y="1938536"/>
            <a:ext cx="1984970" cy="2129532"/>
          </a:xfrm>
          <a:prstGeom prst="roundRect">
            <a:avLst>
              <a:gd fmla="val 4959"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p:nvPr/>
        </p:nvSpPr>
        <p:spPr>
          <a:xfrm>
            <a:off x="5284490" y="2119511"/>
            <a:ext cx="1673820"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C</a:t>
            </a:r>
            <a:endParaRPr b="0" i="0" sz="3600" u="none" cap="none" strike="noStrike">
              <a:solidFill>
                <a:schemeClr val="dk1"/>
              </a:solidFill>
              <a:latin typeface="Calibri"/>
              <a:ea typeface="Calibri"/>
              <a:cs typeface="Calibri"/>
              <a:sym typeface="Calibri"/>
            </a:endParaRPr>
          </a:p>
        </p:txBody>
      </p:sp>
      <p:sp>
        <p:nvSpPr>
          <p:cNvPr id="305" name="Google Shape;305;p16"/>
          <p:cNvSpPr/>
          <p:nvPr/>
        </p:nvSpPr>
        <p:spPr>
          <a:xfrm>
            <a:off x="5284490" y="2835771"/>
            <a:ext cx="1673820" cy="5129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The messy purchase log</a:t>
            </a:r>
            <a:endParaRPr b="0" i="0" sz="1600" u="none" cap="none" strike="noStrike">
              <a:solidFill>
                <a:schemeClr val="dk1"/>
              </a:solidFill>
              <a:latin typeface="Calibri"/>
              <a:ea typeface="Calibri"/>
              <a:cs typeface="Calibri"/>
              <a:sym typeface="Calibri"/>
            </a:endParaRPr>
          </a:p>
        </p:txBody>
      </p:sp>
      <p:sp>
        <p:nvSpPr>
          <p:cNvPr id="306" name="Google Shape;306;p16"/>
          <p:cNvSpPr/>
          <p:nvPr/>
        </p:nvSpPr>
        <p:spPr>
          <a:xfrm>
            <a:off x="5284490" y="3681413"/>
            <a:ext cx="1673820" cy="23108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Finance &amp; HR</a:t>
            </a:r>
            <a:endParaRPr b="0" i="0" sz="1200" u="none" cap="none" strike="noStrike">
              <a:solidFill>
                <a:schemeClr val="dk1"/>
              </a:solidFill>
              <a:latin typeface="Calibri"/>
              <a:ea typeface="Calibri"/>
              <a:cs typeface="Calibri"/>
              <a:sym typeface="Calibri"/>
            </a:endParaRPr>
          </a:p>
        </p:txBody>
      </p:sp>
      <p:sp>
        <p:nvSpPr>
          <p:cNvPr id="307" name="Google Shape;307;p16"/>
          <p:cNvSpPr/>
          <p:nvPr/>
        </p:nvSpPr>
        <p:spPr>
          <a:xfrm>
            <a:off x="7247235" y="1938536"/>
            <a:ext cx="1985070" cy="2129532"/>
          </a:xfrm>
          <a:prstGeom prst="roundRect">
            <a:avLst>
              <a:gd fmla="val 4958"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6"/>
          <p:cNvSpPr/>
          <p:nvPr/>
        </p:nvSpPr>
        <p:spPr>
          <a:xfrm>
            <a:off x="7428210" y="2119511"/>
            <a:ext cx="1673920"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D</a:t>
            </a:r>
            <a:endParaRPr b="0" i="0" sz="3600" u="none" cap="none" strike="noStrike">
              <a:solidFill>
                <a:schemeClr val="dk1"/>
              </a:solidFill>
              <a:latin typeface="Calibri"/>
              <a:ea typeface="Calibri"/>
              <a:cs typeface="Calibri"/>
              <a:sym typeface="Calibri"/>
            </a:endParaRPr>
          </a:p>
        </p:txBody>
      </p:sp>
      <p:sp>
        <p:nvSpPr>
          <p:cNvPr id="309" name="Google Shape;309;p16"/>
          <p:cNvSpPr/>
          <p:nvPr/>
        </p:nvSpPr>
        <p:spPr>
          <a:xfrm>
            <a:off x="7428210" y="2835771"/>
            <a:ext cx="1673920" cy="5129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One event, five channels</a:t>
            </a:r>
            <a:endParaRPr b="0" i="0" sz="1600" u="none" cap="none" strike="noStrike">
              <a:solidFill>
                <a:schemeClr val="dk1"/>
              </a:solidFill>
              <a:latin typeface="Calibri"/>
              <a:ea typeface="Calibri"/>
              <a:cs typeface="Calibri"/>
              <a:sym typeface="Calibri"/>
            </a:endParaRPr>
          </a:p>
        </p:txBody>
      </p:sp>
      <p:sp>
        <p:nvSpPr>
          <p:cNvPr id="310" name="Google Shape;310;p16"/>
          <p:cNvSpPr/>
          <p:nvPr/>
        </p:nvSpPr>
        <p:spPr>
          <a:xfrm>
            <a:off x="7428210" y="3475732"/>
            <a:ext cx="1673920"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Communications &amp; marketing</a:t>
            </a:r>
            <a:endParaRPr b="0" i="0" sz="1200" u="none" cap="none" strike="noStrike">
              <a:solidFill>
                <a:schemeClr val="dk1"/>
              </a:solidFill>
              <a:latin typeface="Calibri"/>
              <a:ea typeface="Calibri"/>
              <a:cs typeface="Calibri"/>
              <a:sym typeface="Calibri"/>
            </a:endParaRPr>
          </a:p>
        </p:txBody>
      </p:sp>
      <p:sp>
        <p:nvSpPr>
          <p:cNvPr id="311" name="Google Shape;311;p16"/>
          <p:cNvSpPr/>
          <p:nvPr/>
        </p:nvSpPr>
        <p:spPr>
          <a:xfrm>
            <a:off x="9391055" y="1938536"/>
            <a:ext cx="1984970" cy="2129532"/>
          </a:xfrm>
          <a:prstGeom prst="roundRect">
            <a:avLst>
              <a:gd fmla="val 4959"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6"/>
          <p:cNvSpPr/>
          <p:nvPr/>
        </p:nvSpPr>
        <p:spPr>
          <a:xfrm>
            <a:off x="9572030" y="2119511"/>
            <a:ext cx="1673820"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E</a:t>
            </a:r>
            <a:endParaRPr b="0" i="0" sz="3600" u="none" cap="none" strike="noStrike">
              <a:solidFill>
                <a:schemeClr val="dk1"/>
              </a:solidFill>
              <a:latin typeface="Calibri"/>
              <a:ea typeface="Calibri"/>
              <a:cs typeface="Calibri"/>
              <a:sym typeface="Calibri"/>
            </a:endParaRPr>
          </a:p>
        </p:txBody>
      </p:sp>
      <p:sp>
        <p:nvSpPr>
          <p:cNvPr id="313" name="Google Shape;313;p16"/>
          <p:cNvSpPr/>
          <p:nvPr/>
        </p:nvSpPr>
        <p:spPr>
          <a:xfrm>
            <a:off x="9572030" y="2835771"/>
            <a:ext cx="1673820" cy="5129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Procedure to plain language</a:t>
            </a:r>
            <a:endParaRPr b="0" i="0" sz="1600" u="none" cap="none" strike="noStrike">
              <a:solidFill>
                <a:schemeClr val="dk1"/>
              </a:solidFill>
              <a:latin typeface="Calibri"/>
              <a:ea typeface="Calibri"/>
              <a:cs typeface="Calibri"/>
              <a:sym typeface="Calibri"/>
            </a:endParaRPr>
          </a:p>
        </p:txBody>
      </p:sp>
      <p:sp>
        <p:nvSpPr>
          <p:cNvPr id="314" name="Google Shape;314;p16"/>
          <p:cNvSpPr/>
          <p:nvPr/>
        </p:nvSpPr>
        <p:spPr>
          <a:xfrm>
            <a:off x="9572030" y="3475732"/>
            <a:ext cx="1673820" cy="4367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Facilities, IT &amp; operations</a:t>
            </a:r>
            <a:endParaRPr b="0" i="0" sz="1200" u="none" cap="none" strike="noStrike">
              <a:solidFill>
                <a:schemeClr val="dk1"/>
              </a:solidFill>
              <a:latin typeface="Calibri"/>
              <a:ea typeface="Calibri"/>
              <a:cs typeface="Calibri"/>
              <a:sym typeface="Calibri"/>
            </a:endParaRPr>
          </a:p>
        </p:txBody>
      </p:sp>
      <p:sp>
        <p:nvSpPr>
          <p:cNvPr id="315" name="Google Shape;315;p16"/>
          <p:cNvSpPr/>
          <p:nvPr/>
        </p:nvSpPr>
        <p:spPr>
          <a:xfrm>
            <a:off x="812800" y="4376043"/>
            <a:ext cx="1088339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4A4A52"/>
              </a:buClr>
              <a:buSzPts val="1600"/>
              <a:buFont typeface="Public Sans"/>
              <a:buNone/>
            </a:pPr>
            <a:r>
              <a:rPr lang="en-US" sz="1600">
                <a:solidFill>
                  <a:srgbClr val="4A4A52"/>
                </a:solidFill>
                <a:latin typeface="Public Sans"/>
                <a:ea typeface="Public Sans"/>
                <a:cs typeface="Public Sans"/>
                <a:sym typeface="Public Sans"/>
              </a:rPr>
              <a:t>Get your card's data file at go.umd.edu/AIMakerS1. Everything is fictional; use only what's there.</a:t>
            </a:r>
            <a:endParaRPr b="0" i="0" sz="1600" u="none" cap="none" strike="noStrike">
              <a:solidFill>
                <a:schemeClr val="dk1"/>
              </a:solidFill>
              <a:latin typeface="Calibri"/>
              <a:ea typeface="Calibri"/>
              <a:cs typeface="Calibri"/>
              <a:sym typeface="Calibri"/>
            </a:endParaRPr>
          </a:p>
        </p:txBody>
      </p:sp>
      <p:sp>
        <p:nvSpPr>
          <p:cNvPr id="316" name="Google Shape;316;p16"/>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14</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F"/>
        </a:solidFill>
      </p:bgPr>
    </p:bg>
    <p:spTree>
      <p:nvGrpSpPr>
        <p:cNvPr id="321" name="Shape 321"/>
        <p:cNvGrpSpPr/>
        <p:nvPr/>
      </p:nvGrpSpPr>
      <p:grpSpPr>
        <a:xfrm>
          <a:off x="0" y="0"/>
          <a:ext cx="0" cy="0"/>
          <a:chOff x="0" y="0"/>
          <a:chExt cx="0" cy="0"/>
        </a:xfrm>
      </p:grpSpPr>
      <p:sp>
        <p:nvSpPr>
          <p:cNvPr id="322" name="Google Shape;322;p17"/>
          <p:cNvSpPr/>
          <p:nvPr/>
        </p:nvSpPr>
        <p:spPr>
          <a:xfrm>
            <a:off x="812800" y="2105720"/>
            <a:ext cx="3924300"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D200"/>
              </a:buClr>
              <a:buSzPts val="1200"/>
              <a:buFont typeface="Public Sans"/>
              <a:buNone/>
            </a:pPr>
            <a:r>
              <a:rPr b="1" i="0" lang="en-US" sz="1200" u="none" cap="none" strike="noStrike">
                <a:solidFill>
                  <a:srgbClr val="FFD200"/>
                </a:solidFill>
                <a:latin typeface="Public Sans"/>
                <a:ea typeface="Public Sans"/>
                <a:cs typeface="Public Sans"/>
                <a:sym typeface="Public Sans"/>
              </a:rPr>
              <a:t>ROUND 1 OF 3</a:t>
            </a:r>
            <a:endParaRPr b="0" i="0" sz="1200" u="none" cap="none" strike="noStrike">
              <a:solidFill>
                <a:schemeClr val="dk1"/>
              </a:solidFill>
              <a:latin typeface="Calibri"/>
              <a:ea typeface="Calibri"/>
              <a:cs typeface="Calibri"/>
              <a:sym typeface="Calibri"/>
            </a:endParaRPr>
          </a:p>
        </p:txBody>
      </p:sp>
      <p:sp>
        <p:nvSpPr>
          <p:cNvPr id="323" name="Google Shape;323;p17"/>
          <p:cNvSpPr/>
          <p:nvPr/>
        </p:nvSpPr>
        <p:spPr>
          <a:xfrm>
            <a:off x="812800" y="2420640"/>
            <a:ext cx="3924300" cy="154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7F5F0"/>
              </a:buClr>
              <a:buSzPts val="12000"/>
              <a:buFont typeface="Oswald"/>
              <a:buNone/>
            </a:pPr>
            <a:r>
              <a:rPr b="1" i="0" lang="en-US" sz="12000" u="none" cap="none" strike="noStrike">
                <a:solidFill>
                  <a:srgbClr val="F7F5F0"/>
                </a:solidFill>
                <a:latin typeface="Oswald"/>
                <a:ea typeface="Oswald"/>
                <a:cs typeface="Oswald"/>
                <a:sym typeface="Oswald"/>
              </a:rPr>
              <a:t>5 min</a:t>
            </a:r>
            <a:endParaRPr b="0" i="0" sz="12000" u="none" cap="none" strike="noStrike">
              <a:solidFill>
                <a:schemeClr val="dk1"/>
              </a:solidFill>
              <a:latin typeface="Calibri"/>
              <a:ea typeface="Calibri"/>
              <a:cs typeface="Calibri"/>
              <a:sym typeface="Calibri"/>
            </a:endParaRPr>
          </a:p>
        </p:txBody>
      </p:sp>
      <p:sp>
        <p:nvSpPr>
          <p:cNvPr id="324" name="Google Shape;324;p17"/>
          <p:cNvSpPr/>
          <p:nvPr/>
        </p:nvSpPr>
        <p:spPr>
          <a:xfrm>
            <a:off x="812800" y="4046240"/>
            <a:ext cx="3924300"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FD200"/>
              </a:buClr>
              <a:buSzPts val="3600"/>
              <a:buFont typeface="Oswald"/>
              <a:buNone/>
            </a:pPr>
            <a:r>
              <a:rPr b="1" i="0" lang="en-US" sz="3600" u="none" cap="none" strike="noStrike">
                <a:solidFill>
                  <a:srgbClr val="FFD200"/>
                </a:solidFill>
                <a:latin typeface="Oswald"/>
                <a:ea typeface="Oswald"/>
                <a:cs typeface="Oswald"/>
                <a:sym typeface="Oswald"/>
              </a:rPr>
              <a:t>First draft</a:t>
            </a:r>
            <a:endParaRPr b="0" i="0" sz="3600" u="none" cap="none" strike="noStrike">
              <a:solidFill>
                <a:schemeClr val="dk1"/>
              </a:solidFill>
              <a:latin typeface="Calibri"/>
              <a:ea typeface="Calibri"/>
              <a:cs typeface="Calibri"/>
              <a:sym typeface="Calibri"/>
            </a:endParaRPr>
          </a:p>
        </p:txBody>
      </p:sp>
      <p:sp>
        <p:nvSpPr>
          <p:cNvPr id="325" name="Google Shape;325;p17"/>
          <p:cNvSpPr/>
          <p:nvPr/>
        </p:nvSpPr>
        <p:spPr>
          <a:xfrm>
            <a:off x="5235575" y="1851025"/>
            <a:ext cx="6140450" cy="1111250"/>
          </a:xfrm>
          <a:prstGeom prst="roundRect">
            <a:avLst>
              <a:gd fmla="val 885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5700"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Write a prompt with Role, Task, Context, Format</a:t>
            </a:r>
            <a:endParaRPr b="0" i="0" sz="2200" u="none" cap="none" strike="noStrike">
              <a:solidFill>
                <a:schemeClr val="dk1"/>
              </a:solidFill>
              <a:latin typeface="Calibri"/>
              <a:ea typeface="Calibri"/>
              <a:cs typeface="Calibri"/>
              <a:sym typeface="Calibri"/>
            </a:endParaRPr>
          </a:p>
        </p:txBody>
      </p:sp>
      <p:sp>
        <p:nvSpPr>
          <p:cNvPr id="326" name="Google Shape;326;p17"/>
          <p:cNvSpPr/>
          <p:nvPr/>
        </p:nvSpPr>
        <p:spPr>
          <a:xfrm>
            <a:off x="5235575" y="3121025"/>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lang="en-US" sz="2200">
                <a:solidFill>
                  <a:srgbClr val="F7F5F0"/>
                </a:solidFill>
                <a:latin typeface="Public Sans"/>
                <a:ea typeface="Public Sans"/>
                <a:cs typeface="Public Sans"/>
                <a:sym typeface="Public Sans"/>
              </a:rPr>
              <a:t>Upload or paste your card's data file</a:t>
            </a:r>
            <a:endParaRPr b="0" i="0" sz="2200" u="none" cap="none" strike="noStrike">
              <a:solidFill>
                <a:schemeClr val="dk1"/>
              </a:solidFill>
              <a:latin typeface="Calibri"/>
              <a:ea typeface="Calibri"/>
              <a:cs typeface="Calibri"/>
              <a:sym typeface="Calibri"/>
            </a:endParaRPr>
          </a:p>
        </p:txBody>
      </p:sp>
      <p:sp>
        <p:nvSpPr>
          <p:cNvPr id="327" name="Google Shape;327;p17"/>
          <p:cNvSpPr/>
          <p:nvPr/>
        </p:nvSpPr>
        <p:spPr>
          <a:xfrm>
            <a:off x="5235575" y="4041775"/>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Record your first prompt in the proof box</a:t>
            </a:r>
            <a:endParaRPr b="0" i="0" sz="2200" u="none" cap="none" strike="noStrike">
              <a:solidFill>
                <a:schemeClr val="dk1"/>
              </a:solidFill>
              <a:latin typeface="Calibri"/>
              <a:ea typeface="Calibri"/>
              <a:cs typeface="Calibri"/>
              <a:sym typeface="Calibri"/>
            </a:endParaRPr>
          </a:p>
        </p:txBody>
      </p:sp>
      <p:sp>
        <p:nvSpPr>
          <p:cNvPr id="328" name="Google Shape;328;p17"/>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9A59E"/>
              </a:buClr>
              <a:buSzPts val="1200"/>
              <a:buFont typeface="Public Sans"/>
              <a:buNone/>
            </a:pPr>
            <a:r>
              <a:rPr lang="en-US" sz="1200">
                <a:solidFill>
                  <a:srgbClr val="A9A59E"/>
                </a:solidFill>
                <a:latin typeface="Public Sans"/>
                <a:ea typeface="Public Sans"/>
                <a:cs typeface="Public Sans"/>
                <a:sym typeface="Public Sans"/>
              </a:rPr>
              <a:t>AI Makerspace · Staff Workshop 1 · 15</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F"/>
        </a:solidFill>
      </p:bgPr>
    </p:bg>
    <p:spTree>
      <p:nvGrpSpPr>
        <p:cNvPr id="333" name="Shape 333"/>
        <p:cNvGrpSpPr/>
        <p:nvPr/>
      </p:nvGrpSpPr>
      <p:grpSpPr>
        <a:xfrm>
          <a:off x="0" y="0"/>
          <a:ext cx="0" cy="0"/>
          <a:chOff x="0" y="0"/>
          <a:chExt cx="0" cy="0"/>
        </a:xfrm>
      </p:grpSpPr>
      <p:sp>
        <p:nvSpPr>
          <p:cNvPr id="334" name="Google Shape;334;p18"/>
          <p:cNvSpPr/>
          <p:nvPr/>
        </p:nvSpPr>
        <p:spPr>
          <a:xfrm>
            <a:off x="812800" y="2105720"/>
            <a:ext cx="3924300"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D200"/>
              </a:buClr>
              <a:buSzPts val="1200"/>
              <a:buFont typeface="Public Sans"/>
              <a:buNone/>
            </a:pPr>
            <a:r>
              <a:rPr b="1" i="0" lang="en-US" sz="1200" u="none" cap="none" strike="noStrike">
                <a:solidFill>
                  <a:srgbClr val="FFD200"/>
                </a:solidFill>
                <a:latin typeface="Public Sans"/>
                <a:ea typeface="Public Sans"/>
                <a:cs typeface="Public Sans"/>
                <a:sym typeface="Public Sans"/>
              </a:rPr>
              <a:t>ROUND 2 OF 3</a:t>
            </a:r>
            <a:endParaRPr b="0" i="0" sz="1200" u="none" cap="none" strike="noStrike">
              <a:solidFill>
                <a:schemeClr val="dk1"/>
              </a:solidFill>
              <a:latin typeface="Calibri"/>
              <a:ea typeface="Calibri"/>
              <a:cs typeface="Calibri"/>
              <a:sym typeface="Calibri"/>
            </a:endParaRPr>
          </a:p>
        </p:txBody>
      </p:sp>
      <p:sp>
        <p:nvSpPr>
          <p:cNvPr id="335" name="Google Shape;335;p18"/>
          <p:cNvSpPr/>
          <p:nvPr/>
        </p:nvSpPr>
        <p:spPr>
          <a:xfrm>
            <a:off x="812800" y="2420640"/>
            <a:ext cx="3924300" cy="154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7F5F0"/>
              </a:buClr>
              <a:buSzPts val="12000"/>
              <a:buFont typeface="Oswald"/>
              <a:buNone/>
            </a:pPr>
            <a:r>
              <a:rPr b="1" i="0" lang="en-US" sz="12000" u="none" cap="none" strike="noStrike">
                <a:solidFill>
                  <a:srgbClr val="F7F5F0"/>
                </a:solidFill>
                <a:latin typeface="Oswald"/>
                <a:ea typeface="Oswald"/>
                <a:cs typeface="Oswald"/>
                <a:sym typeface="Oswald"/>
              </a:rPr>
              <a:t>7 min</a:t>
            </a:r>
            <a:endParaRPr b="0" i="0" sz="12000" u="none" cap="none" strike="noStrike">
              <a:solidFill>
                <a:schemeClr val="dk1"/>
              </a:solidFill>
              <a:latin typeface="Calibri"/>
              <a:ea typeface="Calibri"/>
              <a:cs typeface="Calibri"/>
              <a:sym typeface="Calibri"/>
            </a:endParaRPr>
          </a:p>
        </p:txBody>
      </p:sp>
      <p:sp>
        <p:nvSpPr>
          <p:cNvPr id="336" name="Google Shape;336;p18"/>
          <p:cNvSpPr/>
          <p:nvPr/>
        </p:nvSpPr>
        <p:spPr>
          <a:xfrm>
            <a:off x="812800" y="4046240"/>
            <a:ext cx="3924300"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FD200"/>
              </a:buClr>
              <a:buSzPts val="3600"/>
              <a:buFont typeface="Oswald"/>
              <a:buNone/>
            </a:pPr>
            <a:r>
              <a:rPr b="1" i="0" lang="en-US" sz="3600" u="none" cap="none" strike="noStrike">
                <a:solidFill>
                  <a:srgbClr val="FFD200"/>
                </a:solidFill>
                <a:latin typeface="Oswald"/>
                <a:ea typeface="Oswald"/>
                <a:cs typeface="Oswald"/>
                <a:sym typeface="Oswald"/>
              </a:rPr>
              <a:t>Make it good</a:t>
            </a:r>
            <a:endParaRPr b="0" i="0" sz="3600" u="none" cap="none" strike="noStrike">
              <a:solidFill>
                <a:schemeClr val="dk1"/>
              </a:solidFill>
              <a:latin typeface="Calibri"/>
              <a:ea typeface="Calibri"/>
              <a:cs typeface="Calibri"/>
              <a:sym typeface="Calibri"/>
            </a:endParaRPr>
          </a:p>
        </p:txBody>
      </p:sp>
      <p:sp>
        <p:nvSpPr>
          <p:cNvPr id="337" name="Google Shape;337;p18"/>
          <p:cNvSpPr/>
          <p:nvPr/>
        </p:nvSpPr>
        <p:spPr>
          <a:xfrm>
            <a:off x="5235575" y="2025650"/>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Send at least 2 follow-up prompts</a:t>
            </a:r>
            <a:endParaRPr b="0" i="0" sz="2200" u="none" cap="none" strike="noStrike">
              <a:solidFill>
                <a:schemeClr val="dk1"/>
              </a:solidFill>
              <a:latin typeface="Calibri"/>
              <a:ea typeface="Calibri"/>
              <a:cs typeface="Calibri"/>
              <a:sym typeface="Calibri"/>
            </a:endParaRPr>
          </a:p>
        </p:txBody>
      </p:sp>
      <p:sp>
        <p:nvSpPr>
          <p:cNvPr id="338" name="Google Shape;338;p18"/>
          <p:cNvSpPr/>
          <p:nvPr/>
        </p:nvSpPr>
        <p:spPr>
          <a:xfrm>
            <a:off x="5235575" y="2946400"/>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Fact-checker: what did it get wrong? Tell it.</a:t>
            </a:r>
            <a:endParaRPr b="0" i="0" sz="2200" u="none" cap="none" strike="noStrike">
              <a:solidFill>
                <a:schemeClr val="dk1"/>
              </a:solidFill>
              <a:latin typeface="Calibri"/>
              <a:ea typeface="Calibri"/>
              <a:cs typeface="Calibri"/>
              <a:sym typeface="Calibri"/>
            </a:endParaRPr>
          </a:p>
        </p:txBody>
      </p:sp>
      <p:sp>
        <p:nvSpPr>
          <p:cNvPr id="339" name="Google Shape;339;p18"/>
          <p:cNvSpPr/>
          <p:nvPr/>
        </p:nvSpPr>
        <p:spPr>
          <a:xfrm>
            <a:off x="5235575" y="3867150"/>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Skeptic: would you actually send this?</a:t>
            </a:r>
            <a:endParaRPr b="0" i="0" sz="2200" u="none" cap="none" strike="noStrike">
              <a:solidFill>
                <a:schemeClr val="dk1"/>
              </a:solidFill>
              <a:latin typeface="Calibri"/>
              <a:ea typeface="Calibri"/>
              <a:cs typeface="Calibri"/>
              <a:sym typeface="Calibri"/>
            </a:endParaRPr>
          </a:p>
        </p:txBody>
      </p:sp>
      <p:sp>
        <p:nvSpPr>
          <p:cNvPr id="340" name="Google Shape;340;p18"/>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9A59E"/>
              </a:buClr>
              <a:buSzPts val="1200"/>
              <a:buFont typeface="Public Sans"/>
              <a:buNone/>
            </a:pPr>
            <a:r>
              <a:rPr lang="en-US" sz="1200">
                <a:solidFill>
                  <a:srgbClr val="A9A59E"/>
                </a:solidFill>
                <a:latin typeface="Public Sans"/>
                <a:ea typeface="Public Sans"/>
                <a:cs typeface="Public Sans"/>
                <a:sym typeface="Public Sans"/>
              </a:rPr>
              <a:t>AI Makerspace · Staff Workshop 1 · 16</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F"/>
        </a:solidFill>
      </p:bgPr>
    </p:bg>
    <p:spTree>
      <p:nvGrpSpPr>
        <p:cNvPr id="345" name="Shape 345"/>
        <p:cNvGrpSpPr/>
        <p:nvPr/>
      </p:nvGrpSpPr>
      <p:grpSpPr>
        <a:xfrm>
          <a:off x="0" y="0"/>
          <a:ext cx="0" cy="0"/>
          <a:chOff x="0" y="0"/>
          <a:chExt cx="0" cy="0"/>
        </a:xfrm>
      </p:grpSpPr>
      <p:sp>
        <p:nvSpPr>
          <p:cNvPr id="346" name="Google Shape;346;p19"/>
          <p:cNvSpPr/>
          <p:nvPr/>
        </p:nvSpPr>
        <p:spPr>
          <a:xfrm>
            <a:off x="812800" y="2105720"/>
            <a:ext cx="3924300"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D200"/>
              </a:buClr>
              <a:buSzPts val="1200"/>
              <a:buFont typeface="Public Sans"/>
              <a:buNone/>
            </a:pPr>
            <a:r>
              <a:rPr b="1" i="0" lang="en-US" sz="1200" u="none" cap="none" strike="noStrike">
                <a:solidFill>
                  <a:srgbClr val="FFD200"/>
                </a:solidFill>
                <a:latin typeface="Public Sans"/>
                <a:ea typeface="Public Sans"/>
                <a:cs typeface="Public Sans"/>
                <a:sym typeface="Public Sans"/>
              </a:rPr>
              <a:t>ROUND 3 OF 3</a:t>
            </a:r>
            <a:endParaRPr b="0" i="0" sz="1200" u="none" cap="none" strike="noStrike">
              <a:solidFill>
                <a:schemeClr val="dk1"/>
              </a:solidFill>
              <a:latin typeface="Calibri"/>
              <a:ea typeface="Calibri"/>
              <a:cs typeface="Calibri"/>
              <a:sym typeface="Calibri"/>
            </a:endParaRPr>
          </a:p>
        </p:txBody>
      </p:sp>
      <p:sp>
        <p:nvSpPr>
          <p:cNvPr id="347" name="Google Shape;347;p19"/>
          <p:cNvSpPr/>
          <p:nvPr/>
        </p:nvSpPr>
        <p:spPr>
          <a:xfrm>
            <a:off x="812800" y="2420640"/>
            <a:ext cx="3924300" cy="1549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7F5F0"/>
              </a:buClr>
              <a:buSzPts val="12000"/>
              <a:buFont typeface="Oswald"/>
              <a:buNone/>
            </a:pPr>
            <a:r>
              <a:rPr b="1" i="0" lang="en-US" sz="12000" u="none" cap="none" strike="noStrike">
                <a:solidFill>
                  <a:srgbClr val="F7F5F0"/>
                </a:solidFill>
                <a:latin typeface="Oswald"/>
                <a:ea typeface="Oswald"/>
                <a:cs typeface="Oswald"/>
                <a:sym typeface="Oswald"/>
              </a:rPr>
              <a:t>6 min</a:t>
            </a:r>
            <a:endParaRPr b="0" i="0" sz="12000" u="none" cap="none" strike="noStrike">
              <a:solidFill>
                <a:schemeClr val="dk1"/>
              </a:solidFill>
              <a:latin typeface="Calibri"/>
              <a:ea typeface="Calibri"/>
              <a:cs typeface="Calibri"/>
              <a:sym typeface="Calibri"/>
            </a:endParaRPr>
          </a:p>
        </p:txBody>
      </p:sp>
      <p:sp>
        <p:nvSpPr>
          <p:cNvPr id="348" name="Google Shape;348;p19"/>
          <p:cNvSpPr/>
          <p:nvPr/>
        </p:nvSpPr>
        <p:spPr>
          <a:xfrm>
            <a:off x="812800" y="4046240"/>
            <a:ext cx="3924300"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FD200"/>
              </a:buClr>
              <a:buSzPts val="3600"/>
              <a:buFont typeface="Oswald"/>
              <a:buNone/>
            </a:pPr>
            <a:r>
              <a:rPr b="1" i="0" lang="en-US" sz="3600" u="none" cap="none" strike="noStrike">
                <a:solidFill>
                  <a:srgbClr val="FFD200"/>
                </a:solidFill>
                <a:latin typeface="Oswald"/>
                <a:ea typeface="Oswald"/>
                <a:cs typeface="Oswald"/>
                <a:sym typeface="Oswald"/>
              </a:rPr>
              <a:t>Level up</a:t>
            </a:r>
            <a:endParaRPr b="0" i="0" sz="3600" u="none" cap="none" strike="noStrike">
              <a:solidFill>
                <a:schemeClr val="dk1"/>
              </a:solidFill>
              <a:latin typeface="Calibri"/>
              <a:ea typeface="Calibri"/>
              <a:cs typeface="Calibri"/>
              <a:sym typeface="Calibri"/>
            </a:endParaRPr>
          </a:p>
        </p:txBody>
      </p:sp>
      <p:sp>
        <p:nvSpPr>
          <p:cNvPr id="349" name="Google Shape;349;p19"/>
          <p:cNvSpPr/>
          <p:nvPr/>
        </p:nvSpPr>
        <p:spPr>
          <a:xfrm>
            <a:off x="5235575" y="1851025"/>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Try the stretch move on your card</a:t>
            </a:r>
            <a:endParaRPr b="0" i="0" sz="2200" u="none" cap="none" strike="noStrike">
              <a:solidFill>
                <a:schemeClr val="dk1"/>
              </a:solidFill>
              <a:latin typeface="Calibri"/>
              <a:ea typeface="Calibri"/>
              <a:cs typeface="Calibri"/>
              <a:sym typeface="Calibri"/>
            </a:endParaRPr>
          </a:p>
        </p:txBody>
      </p:sp>
      <p:sp>
        <p:nvSpPr>
          <p:cNvPr id="350" name="Google Shape;350;p19"/>
          <p:cNvSpPr/>
          <p:nvPr/>
        </p:nvSpPr>
        <p:spPr>
          <a:xfrm>
            <a:off x="5235575" y="2771775"/>
            <a:ext cx="6140450" cy="1111250"/>
          </a:xfrm>
          <a:prstGeom prst="roundRect">
            <a:avLst>
              <a:gd fmla="val 885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5700"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Or try a real task from your job, names removed</a:t>
            </a:r>
            <a:endParaRPr b="0" i="0" sz="2200" u="none" cap="none" strike="noStrike">
              <a:solidFill>
                <a:schemeClr val="dk1"/>
              </a:solidFill>
              <a:latin typeface="Calibri"/>
              <a:ea typeface="Calibri"/>
              <a:cs typeface="Calibri"/>
              <a:sym typeface="Calibri"/>
            </a:endParaRPr>
          </a:p>
        </p:txBody>
      </p:sp>
      <p:sp>
        <p:nvSpPr>
          <p:cNvPr id="351" name="Google Shape;351;p19"/>
          <p:cNvSpPr/>
          <p:nvPr/>
        </p:nvSpPr>
        <p:spPr>
          <a:xfrm>
            <a:off x="5235575" y="4041775"/>
            <a:ext cx="6140450" cy="762000"/>
          </a:xfrm>
          <a:prstGeom prst="roundRect">
            <a:avLst>
              <a:gd fmla="val 12917" name="adj"/>
            </a:avLst>
          </a:prstGeom>
          <a:solidFill>
            <a:srgbClr val="2A2930"/>
          </a:solidFill>
          <a:ln cap="flat" cmpd="sng" w="9525">
            <a:solidFill>
              <a:srgbClr val="3A3940"/>
            </a:solidFill>
            <a:prstDash val="solid"/>
            <a:round/>
            <a:headEnd len="sm" w="sm" type="none"/>
            <a:tailEnd len="sm" w="sm" type="none"/>
          </a:ln>
        </p:spPr>
        <p:txBody>
          <a:bodyPr anchorCtr="0" anchor="t" bIns="152125" lIns="177525" spcFirstLastPara="1" rIns="177525" wrap="square" tIns="177525">
            <a:noAutofit/>
          </a:bodyPr>
          <a:lstStyle/>
          <a:p>
            <a:pPr indent="0" lvl="0" marL="0" marR="0" rtl="0" algn="l">
              <a:lnSpc>
                <a:spcPct val="125000"/>
              </a:lnSpc>
              <a:spcBef>
                <a:spcPts val="0"/>
              </a:spcBef>
              <a:spcAft>
                <a:spcPts val="0"/>
              </a:spcAft>
              <a:buClr>
                <a:srgbClr val="F7F5F0"/>
              </a:buClr>
              <a:buSzPts val="2200"/>
              <a:buFont typeface="Public Sans"/>
              <a:buNone/>
            </a:pPr>
            <a:r>
              <a:rPr b="0" i="0" lang="en-US" sz="2200" u="none" cap="none" strike="noStrike">
                <a:solidFill>
                  <a:srgbClr val="F7F5F0"/>
                </a:solidFill>
                <a:latin typeface="Public Sans"/>
                <a:ea typeface="Public Sans"/>
                <a:cs typeface="Public Sans"/>
                <a:sym typeface="Public Sans"/>
              </a:rPr>
              <a:t>Reporter: finish the proof box for share-out</a:t>
            </a:r>
            <a:endParaRPr b="0" i="0" sz="2200" u="none" cap="none" strike="noStrike">
              <a:solidFill>
                <a:schemeClr val="dk1"/>
              </a:solidFill>
              <a:latin typeface="Calibri"/>
              <a:ea typeface="Calibri"/>
              <a:cs typeface="Calibri"/>
              <a:sym typeface="Calibri"/>
            </a:endParaRPr>
          </a:p>
        </p:txBody>
      </p:sp>
      <p:sp>
        <p:nvSpPr>
          <p:cNvPr id="352" name="Google Shape;352;p19"/>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9A59E"/>
              </a:buClr>
              <a:buSzPts val="1200"/>
              <a:buFont typeface="Public Sans"/>
              <a:buNone/>
            </a:pPr>
            <a:r>
              <a:rPr lang="en-US" sz="1200">
                <a:solidFill>
                  <a:srgbClr val="A9A59E"/>
                </a:solidFill>
                <a:latin typeface="Public Sans"/>
                <a:ea typeface="Public Sans"/>
                <a:cs typeface="Public Sans"/>
                <a:sym typeface="Public Sans"/>
              </a:rPr>
              <a:t>AI Makerspace · Staff Workshop 1 · 17</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357" name="Shape 357"/>
        <p:cNvGrpSpPr/>
        <p:nvPr/>
      </p:nvGrpSpPr>
      <p:grpSpPr>
        <a:xfrm>
          <a:off x="0" y="0"/>
          <a:ext cx="0" cy="0"/>
          <a:chOff x="0" y="0"/>
          <a:chExt cx="0" cy="0"/>
        </a:xfrm>
      </p:grpSpPr>
      <p:sp>
        <p:nvSpPr>
          <p:cNvPr id="358" name="Google Shape;358;p20"/>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SHARE-OUT · 90 SECONDS PER TABLE</a:t>
            </a:r>
            <a:endParaRPr b="0" i="0" sz="1200" u="none" cap="none" strike="noStrike">
              <a:solidFill>
                <a:schemeClr val="dk1"/>
              </a:solidFill>
              <a:latin typeface="Calibri"/>
              <a:ea typeface="Calibri"/>
              <a:cs typeface="Calibri"/>
              <a:sym typeface="Calibri"/>
            </a:endParaRPr>
          </a:p>
        </p:txBody>
      </p:sp>
      <p:sp>
        <p:nvSpPr>
          <p:cNvPr id="359" name="Google Shape;359;p20"/>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i="0" lang="en-US" sz="3600" u="none" cap="none" strike="noStrike">
                <a:solidFill>
                  <a:srgbClr val="1C1B1F"/>
                </a:solidFill>
                <a:latin typeface="Oswald"/>
                <a:ea typeface="Oswald"/>
                <a:cs typeface="Oswald"/>
                <a:sym typeface="Oswald"/>
              </a:rPr>
              <a:t>Show us your before and after</a:t>
            </a:r>
            <a:endParaRPr b="0" i="0" sz="3600" u="none" cap="none" strike="noStrike">
              <a:solidFill>
                <a:schemeClr val="dk1"/>
              </a:solidFill>
              <a:latin typeface="Calibri"/>
              <a:ea typeface="Calibri"/>
              <a:cs typeface="Calibri"/>
              <a:sym typeface="Calibri"/>
            </a:endParaRPr>
          </a:p>
        </p:txBody>
      </p:sp>
      <p:sp>
        <p:nvSpPr>
          <p:cNvPr id="360" name="Google Shape;360;p20"/>
          <p:cNvSpPr/>
          <p:nvPr/>
        </p:nvSpPr>
        <p:spPr>
          <a:xfrm>
            <a:off x="815975" y="1938536"/>
            <a:ext cx="3380284" cy="1929110"/>
          </a:xfrm>
          <a:prstGeom prst="roundRect">
            <a:avLst>
              <a:gd fmla="val 5102"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0"/>
          <p:cNvSpPr/>
          <p:nvPr/>
        </p:nvSpPr>
        <p:spPr>
          <a:xfrm>
            <a:off x="1073150" y="2195711"/>
            <a:ext cx="2951912"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1</a:t>
            </a:r>
            <a:endParaRPr b="0" i="0" sz="3600" u="none" cap="none" strike="noStrike">
              <a:solidFill>
                <a:schemeClr val="dk1"/>
              </a:solidFill>
              <a:latin typeface="Calibri"/>
              <a:ea typeface="Calibri"/>
              <a:cs typeface="Calibri"/>
              <a:sym typeface="Calibri"/>
            </a:endParaRPr>
          </a:p>
        </p:txBody>
      </p:sp>
      <p:sp>
        <p:nvSpPr>
          <p:cNvPr id="362" name="Google Shape;362;p20"/>
          <p:cNvSpPr/>
          <p:nvPr/>
        </p:nvSpPr>
        <p:spPr>
          <a:xfrm>
            <a:off x="1073150" y="2911971"/>
            <a:ext cx="2951912" cy="37465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What was the task?</a:t>
            </a:r>
            <a:endParaRPr b="0" i="0" sz="2200" u="none" cap="none" strike="noStrike">
              <a:solidFill>
                <a:schemeClr val="dk1"/>
              </a:solidFill>
              <a:latin typeface="Calibri"/>
              <a:ea typeface="Calibri"/>
              <a:cs typeface="Calibri"/>
              <a:sym typeface="Calibri"/>
            </a:endParaRPr>
          </a:p>
        </p:txBody>
      </p:sp>
      <p:sp>
        <p:nvSpPr>
          <p:cNvPr id="363" name="Google Shape;363;p20"/>
          <p:cNvSpPr/>
          <p:nvPr/>
        </p:nvSpPr>
        <p:spPr>
          <a:xfrm>
            <a:off x="4405809" y="1938536"/>
            <a:ext cx="3380383" cy="1929110"/>
          </a:xfrm>
          <a:prstGeom prst="roundRect">
            <a:avLst>
              <a:gd fmla="val 5102"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0"/>
          <p:cNvSpPr/>
          <p:nvPr/>
        </p:nvSpPr>
        <p:spPr>
          <a:xfrm>
            <a:off x="4662984" y="2195711"/>
            <a:ext cx="2952014"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2</a:t>
            </a:r>
            <a:endParaRPr b="0" i="0" sz="3600" u="none" cap="none" strike="noStrike">
              <a:solidFill>
                <a:schemeClr val="dk1"/>
              </a:solidFill>
              <a:latin typeface="Calibri"/>
              <a:ea typeface="Calibri"/>
              <a:cs typeface="Calibri"/>
              <a:sym typeface="Calibri"/>
            </a:endParaRPr>
          </a:p>
        </p:txBody>
      </p:sp>
      <p:sp>
        <p:nvSpPr>
          <p:cNvPr id="365" name="Google Shape;365;p20"/>
          <p:cNvSpPr/>
          <p:nvPr/>
        </p:nvSpPr>
        <p:spPr>
          <a:xfrm>
            <a:off x="4662984" y="2911971"/>
            <a:ext cx="2952014" cy="723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What was your best follow-up prompt?</a:t>
            </a:r>
            <a:endParaRPr b="0" i="0" sz="2200" u="none" cap="none" strike="noStrike">
              <a:solidFill>
                <a:schemeClr val="dk1"/>
              </a:solidFill>
              <a:latin typeface="Calibri"/>
              <a:ea typeface="Calibri"/>
              <a:cs typeface="Calibri"/>
              <a:sym typeface="Calibri"/>
            </a:endParaRPr>
          </a:p>
        </p:txBody>
      </p:sp>
      <p:sp>
        <p:nvSpPr>
          <p:cNvPr id="366" name="Google Shape;366;p20"/>
          <p:cNvSpPr/>
          <p:nvPr/>
        </p:nvSpPr>
        <p:spPr>
          <a:xfrm>
            <a:off x="7995741" y="1938536"/>
            <a:ext cx="3380284" cy="1929110"/>
          </a:xfrm>
          <a:prstGeom prst="roundRect">
            <a:avLst>
              <a:gd fmla="val 5102"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0"/>
          <p:cNvSpPr/>
          <p:nvPr/>
        </p:nvSpPr>
        <p:spPr>
          <a:xfrm>
            <a:off x="8252916" y="2195711"/>
            <a:ext cx="2951912" cy="665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3600"/>
              <a:buFont typeface="Oswald"/>
              <a:buNone/>
            </a:pPr>
            <a:r>
              <a:rPr b="1" i="0" lang="en-US" sz="3600" u="none" cap="none" strike="noStrike">
                <a:solidFill>
                  <a:srgbClr val="C8102E"/>
                </a:solidFill>
                <a:latin typeface="Oswald"/>
                <a:ea typeface="Oswald"/>
                <a:cs typeface="Oswald"/>
                <a:sym typeface="Oswald"/>
              </a:rPr>
              <a:t>3</a:t>
            </a:r>
            <a:endParaRPr b="0" i="0" sz="3600" u="none" cap="none" strike="noStrike">
              <a:solidFill>
                <a:schemeClr val="dk1"/>
              </a:solidFill>
              <a:latin typeface="Calibri"/>
              <a:ea typeface="Calibri"/>
              <a:cs typeface="Calibri"/>
              <a:sym typeface="Calibri"/>
            </a:endParaRPr>
          </a:p>
        </p:txBody>
      </p:sp>
      <p:sp>
        <p:nvSpPr>
          <p:cNvPr id="368" name="Google Shape;368;p20"/>
          <p:cNvSpPr/>
          <p:nvPr/>
        </p:nvSpPr>
        <p:spPr>
          <a:xfrm>
            <a:off x="8252916" y="2911971"/>
            <a:ext cx="2951912" cy="723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1C1B1F"/>
              </a:buClr>
              <a:buSzPts val="2200"/>
              <a:buFont typeface="Public Sans"/>
              <a:buNone/>
            </a:pPr>
            <a:r>
              <a:rPr b="0" i="0" lang="en-US" sz="2200" u="none" cap="none" strike="noStrike">
                <a:solidFill>
                  <a:srgbClr val="1C1B1F"/>
                </a:solidFill>
                <a:latin typeface="Public Sans"/>
                <a:ea typeface="Public Sans"/>
                <a:cs typeface="Public Sans"/>
                <a:sym typeface="Public Sans"/>
              </a:rPr>
              <a:t>How long would this take without AI?</a:t>
            </a:r>
            <a:endParaRPr b="0" i="0" sz="2200" u="none" cap="none" strike="noStrike">
              <a:solidFill>
                <a:schemeClr val="dk1"/>
              </a:solidFill>
              <a:latin typeface="Calibri"/>
              <a:ea typeface="Calibri"/>
              <a:cs typeface="Calibri"/>
              <a:sym typeface="Calibri"/>
            </a:endParaRPr>
          </a:p>
        </p:txBody>
      </p:sp>
      <p:sp>
        <p:nvSpPr>
          <p:cNvPr id="369" name="Google Shape;369;p20"/>
          <p:cNvSpPr/>
          <p:nvPr/>
        </p:nvSpPr>
        <p:spPr>
          <a:xfrm>
            <a:off x="812800" y="4175621"/>
            <a:ext cx="10883392"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4A4A52"/>
              </a:buClr>
              <a:buSzPts val="1600"/>
              <a:buFont typeface="Public Sans"/>
              <a:buNone/>
            </a:pPr>
            <a:r>
              <a:rPr lang="en-US" sz="1600">
                <a:solidFill>
                  <a:srgbClr val="4A4A52"/>
                </a:solidFill>
                <a:latin typeface="Public Sans"/>
                <a:ea typeface="Public Sans"/>
                <a:cs typeface="Public Sans"/>
                <a:sym typeface="Public Sans"/>
              </a:rPr>
              <a:t>Improved work product, </a:t>
            </a:r>
            <a:r>
              <a:rPr b="0" i="0" lang="en-US" sz="1600" u="none" cap="none" strike="noStrike">
                <a:solidFill>
                  <a:srgbClr val="4A4A52"/>
                </a:solidFill>
                <a:latin typeface="Public Sans"/>
                <a:ea typeface="Public Sans"/>
                <a:cs typeface="Public Sans"/>
                <a:sym typeface="Public Sans"/>
              </a:rPr>
              <a:t>Minutes saved, table by table: [write them on the board]</a:t>
            </a:r>
            <a:endParaRPr b="0" i="0" sz="1600" u="none" cap="none" strike="noStrike">
              <a:solidFill>
                <a:schemeClr val="dk1"/>
              </a:solidFill>
              <a:latin typeface="Calibri"/>
              <a:ea typeface="Calibri"/>
              <a:cs typeface="Calibri"/>
              <a:sym typeface="Calibri"/>
            </a:endParaRPr>
          </a:p>
        </p:txBody>
      </p:sp>
      <p:sp>
        <p:nvSpPr>
          <p:cNvPr id="370" name="Google Shape;370;p20"/>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18</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375" name="Shape 375"/>
        <p:cNvGrpSpPr/>
        <p:nvPr/>
      </p:nvGrpSpPr>
      <p:grpSpPr>
        <a:xfrm>
          <a:off x="0" y="0"/>
          <a:ext cx="0" cy="0"/>
          <a:chOff x="0" y="0"/>
          <a:chExt cx="0" cy="0"/>
        </a:xfrm>
      </p:grpSpPr>
      <p:sp>
        <p:nvSpPr>
          <p:cNvPr id="376" name="Google Shape;376;p21"/>
          <p:cNvSpPr txBox="1"/>
          <p:nvPr/>
        </p:nvSpPr>
        <p:spPr>
          <a:xfrm>
            <a:off x="813816" y="777240"/>
            <a:ext cx="108813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200">
                <a:solidFill>
                  <a:srgbClr val="C8102E"/>
                </a:solidFill>
                <a:latin typeface="Public Sans"/>
                <a:ea typeface="Public Sans"/>
                <a:cs typeface="Public Sans"/>
                <a:sym typeface="Public Sans"/>
              </a:rPr>
              <a:t>FACILITATOR SPOTLIGHT · BEYOND THE BASICS</a:t>
            </a:r>
            <a:endParaRPr b="1" sz="1200">
              <a:solidFill>
                <a:srgbClr val="C8102E"/>
              </a:solidFill>
              <a:latin typeface="Public Sans"/>
              <a:ea typeface="Public Sans"/>
              <a:cs typeface="Public Sans"/>
              <a:sym typeface="Public Sans"/>
            </a:endParaRPr>
          </a:p>
        </p:txBody>
      </p:sp>
      <p:sp>
        <p:nvSpPr>
          <p:cNvPr id="377" name="Google Shape;377;p21"/>
          <p:cNvSpPr txBox="1"/>
          <p:nvPr/>
        </p:nvSpPr>
        <p:spPr>
          <a:xfrm>
            <a:off x="813816" y="1078992"/>
            <a:ext cx="10881300" cy="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1C1B1F"/>
                </a:solidFill>
                <a:latin typeface="Oswald"/>
                <a:ea typeface="Oswald"/>
                <a:cs typeface="Oswald"/>
                <a:sym typeface="Oswald"/>
              </a:rPr>
              <a:t>What AI looks like on a real project</a:t>
            </a:r>
            <a:endParaRPr b="1" sz="3600">
              <a:solidFill>
                <a:srgbClr val="1C1B1F"/>
              </a:solidFill>
              <a:latin typeface="Oswald"/>
              <a:ea typeface="Oswald"/>
              <a:cs typeface="Oswald"/>
              <a:sym typeface="Oswald"/>
            </a:endParaRPr>
          </a:p>
        </p:txBody>
      </p:sp>
      <p:sp>
        <p:nvSpPr>
          <p:cNvPr id="378" name="Google Shape;378;p21"/>
          <p:cNvSpPr txBox="1"/>
          <p:nvPr/>
        </p:nvSpPr>
        <p:spPr>
          <a:xfrm>
            <a:off x="813816" y="6172200"/>
            <a:ext cx="10881300" cy="3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200">
                <a:solidFill>
                  <a:srgbClr val="6B6B73"/>
                </a:solidFill>
                <a:latin typeface="Public Sans"/>
                <a:ea typeface="Public Sans"/>
                <a:cs typeface="Public Sans"/>
                <a:sym typeface="Public Sans"/>
              </a:rPr>
              <a:t>AI Makerspace · Staff Workshop 1 · 19</a:t>
            </a:r>
            <a:endParaRPr sz="1200">
              <a:solidFill>
                <a:srgbClr val="6B6B73"/>
              </a:solidFill>
              <a:latin typeface="Public Sans"/>
              <a:ea typeface="Public Sans"/>
              <a:cs typeface="Public Sans"/>
              <a:sym typeface="Public Sans"/>
            </a:endParaRPr>
          </a:p>
        </p:txBody>
      </p:sp>
      <p:sp>
        <p:nvSpPr>
          <p:cNvPr id="379" name="Google Shape;379;p21"/>
          <p:cNvSpPr/>
          <p:nvPr/>
        </p:nvSpPr>
        <p:spPr>
          <a:xfrm>
            <a:off x="813816" y="2103120"/>
            <a:ext cx="2482500" cy="2743200"/>
          </a:xfrm>
          <a:prstGeom prst="roundRect">
            <a:avLst>
              <a:gd fmla="val 16667"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21"/>
          <p:cNvSpPr txBox="1"/>
          <p:nvPr/>
        </p:nvSpPr>
        <p:spPr>
          <a:xfrm>
            <a:off x="1042416" y="2286000"/>
            <a:ext cx="20253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1</a:t>
            </a:r>
            <a:endParaRPr b="1" sz="3600">
              <a:solidFill>
                <a:srgbClr val="C8102E"/>
              </a:solidFill>
              <a:latin typeface="Oswald"/>
              <a:ea typeface="Oswald"/>
              <a:cs typeface="Oswald"/>
              <a:sym typeface="Oswald"/>
            </a:endParaRPr>
          </a:p>
        </p:txBody>
      </p:sp>
      <p:sp>
        <p:nvSpPr>
          <p:cNvPr id="381" name="Google Shape;381;p21"/>
          <p:cNvSpPr txBox="1"/>
          <p:nvPr/>
        </p:nvSpPr>
        <p:spPr>
          <a:xfrm>
            <a:off x="1042416" y="3017520"/>
            <a:ext cx="2071200" cy="12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1C1B1F"/>
                </a:solidFill>
                <a:latin typeface="Public Sans"/>
                <a:ea typeface="Public Sans"/>
                <a:cs typeface="Public Sans"/>
                <a:sym typeface="Public Sans"/>
              </a:rPr>
              <a:t>What problem were you solving?</a:t>
            </a:r>
            <a:endParaRPr sz="2200">
              <a:solidFill>
                <a:srgbClr val="1C1B1F"/>
              </a:solidFill>
              <a:latin typeface="Public Sans"/>
              <a:ea typeface="Public Sans"/>
              <a:cs typeface="Public Sans"/>
              <a:sym typeface="Public Sans"/>
            </a:endParaRPr>
          </a:p>
        </p:txBody>
      </p:sp>
      <p:sp>
        <p:nvSpPr>
          <p:cNvPr id="382" name="Google Shape;382;p21"/>
          <p:cNvSpPr/>
          <p:nvPr/>
        </p:nvSpPr>
        <p:spPr>
          <a:xfrm>
            <a:off x="3506724" y="2103120"/>
            <a:ext cx="2482500" cy="2743200"/>
          </a:xfrm>
          <a:prstGeom prst="roundRect">
            <a:avLst>
              <a:gd fmla="val 16667"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3" name="Google Shape;383;p21"/>
          <p:cNvSpPr txBox="1"/>
          <p:nvPr/>
        </p:nvSpPr>
        <p:spPr>
          <a:xfrm>
            <a:off x="3735324" y="2286000"/>
            <a:ext cx="20253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2</a:t>
            </a:r>
            <a:endParaRPr b="1" sz="3600">
              <a:solidFill>
                <a:srgbClr val="C8102E"/>
              </a:solidFill>
              <a:latin typeface="Oswald"/>
              <a:ea typeface="Oswald"/>
              <a:cs typeface="Oswald"/>
              <a:sym typeface="Oswald"/>
            </a:endParaRPr>
          </a:p>
        </p:txBody>
      </p:sp>
      <p:sp>
        <p:nvSpPr>
          <p:cNvPr id="384" name="Google Shape;384;p21"/>
          <p:cNvSpPr txBox="1"/>
          <p:nvPr/>
        </p:nvSpPr>
        <p:spPr>
          <a:xfrm>
            <a:off x="3735324" y="3017520"/>
            <a:ext cx="2071200" cy="12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1C1B1F"/>
                </a:solidFill>
                <a:latin typeface="Public Sans"/>
                <a:ea typeface="Public Sans"/>
                <a:cs typeface="Public Sans"/>
                <a:sym typeface="Public Sans"/>
              </a:rPr>
              <a:t>Which AI tools did you use, and how?</a:t>
            </a:r>
            <a:endParaRPr sz="2200">
              <a:solidFill>
                <a:srgbClr val="1C1B1F"/>
              </a:solidFill>
              <a:latin typeface="Public Sans"/>
              <a:ea typeface="Public Sans"/>
              <a:cs typeface="Public Sans"/>
              <a:sym typeface="Public Sans"/>
            </a:endParaRPr>
          </a:p>
        </p:txBody>
      </p:sp>
      <p:sp>
        <p:nvSpPr>
          <p:cNvPr id="385" name="Google Shape;385;p21"/>
          <p:cNvSpPr/>
          <p:nvPr/>
        </p:nvSpPr>
        <p:spPr>
          <a:xfrm>
            <a:off x="6199632" y="2103120"/>
            <a:ext cx="2482500" cy="2743200"/>
          </a:xfrm>
          <a:prstGeom prst="roundRect">
            <a:avLst>
              <a:gd fmla="val 16667"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6" name="Google Shape;386;p21"/>
          <p:cNvSpPr txBox="1"/>
          <p:nvPr/>
        </p:nvSpPr>
        <p:spPr>
          <a:xfrm>
            <a:off x="6428232" y="2286000"/>
            <a:ext cx="20253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3</a:t>
            </a:r>
            <a:endParaRPr b="1" sz="3600">
              <a:solidFill>
                <a:srgbClr val="C8102E"/>
              </a:solidFill>
              <a:latin typeface="Oswald"/>
              <a:ea typeface="Oswald"/>
              <a:cs typeface="Oswald"/>
              <a:sym typeface="Oswald"/>
            </a:endParaRPr>
          </a:p>
        </p:txBody>
      </p:sp>
      <p:sp>
        <p:nvSpPr>
          <p:cNvPr id="387" name="Google Shape;387;p21"/>
          <p:cNvSpPr txBox="1"/>
          <p:nvPr/>
        </p:nvSpPr>
        <p:spPr>
          <a:xfrm>
            <a:off x="6428232" y="3017520"/>
            <a:ext cx="2071200" cy="12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1C1B1F"/>
                </a:solidFill>
                <a:latin typeface="Public Sans"/>
                <a:ea typeface="Public Sans"/>
                <a:cs typeface="Public Sans"/>
                <a:sym typeface="Public Sans"/>
              </a:rPr>
              <a:t>Show us the result.</a:t>
            </a:r>
            <a:endParaRPr sz="2200">
              <a:solidFill>
                <a:srgbClr val="1C1B1F"/>
              </a:solidFill>
              <a:latin typeface="Public Sans"/>
              <a:ea typeface="Public Sans"/>
              <a:cs typeface="Public Sans"/>
              <a:sym typeface="Public Sans"/>
            </a:endParaRPr>
          </a:p>
        </p:txBody>
      </p:sp>
      <p:sp>
        <p:nvSpPr>
          <p:cNvPr id="388" name="Google Shape;388;p21"/>
          <p:cNvSpPr/>
          <p:nvPr/>
        </p:nvSpPr>
        <p:spPr>
          <a:xfrm>
            <a:off x="8892540" y="2103120"/>
            <a:ext cx="2482500" cy="2743200"/>
          </a:xfrm>
          <a:prstGeom prst="roundRect">
            <a:avLst>
              <a:gd fmla="val 16667" name="adj"/>
            </a:avLst>
          </a:prstGeom>
          <a:solidFill>
            <a:srgbClr val="FFFEFB"/>
          </a:solidFill>
          <a:ln cap="flat" cmpd="sng" w="9525">
            <a:solidFill>
              <a:srgbClr val="E4E0D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9" name="Google Shape;389;p21"/>
          <p:cNvSpPr txBox="1"/>
          <p:nvPr/>
        </p:nvSpPr>
        <p:spPr>
          <a:xfrm>
            <a:off x="9121140" y="2286000"/>
            <a:ext cx="2025300" cy="73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solidFill>
                  <a:srgbClr val="C8102E"/>
                </a:solidFill>
                <a:latin typeface="Oswald"/>
                <a:ea typeface="Oswald"/>
                <a:cs typeface="Oswald"/>
                <a:sym typeface="Oswald"/>
              </a:rPr>
              <a:t>4</a:t>
            </a:r>
            <a:endParaRPr b="1" sz="3600">
              <a:solidFill>
                <a:srgbClr val="C8102E"/>
              </a:solidFill>
              <a:latin typeface="Oswald"/>
              <a:ea typeface="Oswald"/>
              <a:cs typeface="Oswald"/>
              <a:sym typeface="Oswald"/>
            </a:endParaRPr>
          </a:p>
        </p:txBody>
      </p:sp>
      <p:sp>
        <p:nvSpPr>
          <p:cNvPr id="390" name="Google Shape;390;p21"/>
          <p:cNvSpPr txBox="1"/>
          <p:nvPr/>
        </p:nvSpPr>
        <p:spPr>
          <a:xfrm>
            <a:off x="9121140" y="3017520"/>
            <a:ext cx="2071200" cy="12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200">
                <a:solidFill>
                  <a:srgbClr val="1C1B1F"/>
                </a:solidFill>
                <a:latin typeface="Public Sans"/>
                <a:ea typeface="Public Sans"/>
                <a:cs typeface="Public Sans"/>
                <a:sym typeface="Public Sans"/>
              </a:rPr>
              <a:t>What did it save, or make possible?</a:t>
            </a:r>
            <a:endParaRPr sz="2200">
              <a:solidFill>
                <a:srgbClr val="1C1B1F"/>
              </a:solidFill>
              <a:latin typeface="Public Sans"/>
              <a:ea typeface="Public Sans"/>
              <a:cs typeface="Public Sans"/>
              <a:sym typeface="Public Sans"/>
            </a:endParaRPr>
          </a:p>
        </p:txBody>
      </p:sp>
      <p:sp>
        <p:nvSpPr>
          <p:cNvPr id="391" name="Google Shape;391;p21"/>
          <p:cNvSpPr txBox="1"/>
          <p:nvPr/>
        </p:nvSpPr>
        <p:spPr>
          <a:xfrm>
            <a:off x="813816" y="5120640"/>
            <a:ext cx="105612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solidFill>
                  <a:srgbClr val="4A4A52"/>
                </a:solidFill>
                <a:latin typeface="Public Sans"/>
                <a:ea typeface="Public Sans"/>
                <a:cs typeface="Public Sans"/>
                <a:sym typeface="Public Sans"/>
              </a:rPr>
              <a:t>Today's cards were step one. Future workshops build toward work like this.</a:t>
            </a:r>
            <a:endParaRPr sz="1800">
              <a:solidFill>
                <a:srgbClr val="4A4A52"/>
              </a:solidFill>
              <a:latin typeface="Public Sans"/>
              <a:ea typeface="Public Sans"/>
              <a:cs typeface="Public Sans"/>
              <a:sym typeface="Public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C1B1F"/>
        </a:solidFill>
      </p:bgPr>
    </p:bg>
    <p:spTree>
      <p:nvGrpSpPr>
        <p:cNvPr id="396" name="Shape 396"/>
        <p:cNvGrpSpPr/>
        <p:nvPr/>
      </p:nvGrpSpPr>
      <p:grpSpPr>
        <a:xfrm>
          <a:off x="0" y="0"/>
          <a:ext cx="0" cy="0"/>
          <a:chOff x="0" y="0"/>
          <a:chExt cx="0" cy="0"/>
        </a:xfrm>
      </p:grpSpPr>
      <p:sp>
        <p:nvSpPr>
          <p:cNvPr id="397" name="Google Shape;397;p22"/>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FD200"/>
              </a:buClr>
              <a:buSzPts val="1200"/>
              <a:buFont typeface="Public Sans"/>
              <a:buNone/>
            </a:pPr>
            <a:r>
              <a:rPr b="1" i="0" lang="en-US" sz="1200" u="none" cap="none" strike="noStrike">
                <a:solidFill>
                  <a:srgbClr val="FFD200"/>
                </a:solidFill>
                <a:latin typeface="Public Sans"/>
                <a:ea typeface="Public Sans"/>
                <a:cs typeface="Public Sans"/>
                <a:sym typeface="Public Sans"/>
              </a:rPr>
              <a:t>BACK AT THE OFFICE</a:t>
            </a:r>
            <a:endParaRPr b="0" i="0" sz="1200" u="none" cap="none" strike="noStrike">
              <a:solidFill>
                <a:schemeClr val="dk1"/>
              </a:solidFill>
              <a:latin typeface="Calibri"/>
              <a:ea typeface="Calibri"/>
              <a:cs typeface="Calibri"/>
              <a:sym typeface="Calibri"/>
            </a:endParaRPr>
          </a:p>
        </p:txBody>
      </p:sp>
      <p:sp>
        <p:nvSpPr>
          <p:cNvPr id="398" name="Google Shape;398;p22"/>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7F5F0"/>
              </a:buClr>
              <a:buSzPts val="3600"/>
              <a:buFont typeface="Oswald"/>
              <a:buNone/>
            </a:pPr>
            <a:r>
              <a:rPr b="1" i="0" lang="en-US" sz="3600" u="none" cap="none" strike="noStrike">
                <a:solidFill>
                  <a:srgbClr val="F7F5F0"/>
                </a:solidFill>
                <a:latin typeface="Oswald"/>
                <a:ea typeface="Oswald"/>
                <a:cs typeface="Oswald"/>
                <a:sym typeface="Oswald"/>
              </a:rPr>
              <a:t>Pick one task. Try it this week.</a:t>
            </a:r>
            <a:endParaRPr b="0" i="0" sz="3600" u="none" cap="none" strike="noStrike">
              <a:solidFill>
                <a:schemeClr val="dk1"/>
              </a:solidFill>
              <a:latin typeface="Calibri"/>
              <a:ea typeface="Calibri"/>
              <a:cs typeface="Calibri"/>
              <a:sym typeface="Calibri"/>
            </a:endParaRPr>
          </a:p>
        </p:txBody>
      </p:sp>
      <p:sp>
        <p:nvSpPr>
          <p:cNvPr id="399" name="Google Shape;399;p22"/>
          <p:cNvSpPr/>
          <p:nvPr/>
        </p:nvSpPr>
        <p:spPr>
          <a:xfrm>
            <a:off x="815975" y="2606477"/>
            <a:ext cx="3380284" cy="1474291"/>
          </a:xfrm>
          <a:prstGeom prst="roundRect">
            <a:avLst>
              <a:gd fmla="val 6676" name="adj"/>
            </a:avLst>
          </a:prstGeom>
          <a:solidFill>
            <a:srgbClr val="2A2930"/>
          </a:solidFill>
          <a:ln cap="flat" cmpd="sng" w="9525">
            <a:solidFill>
              <a:srgbClr val="3A39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2"/>
          <p:cNvSpPr/>
          <p:nvPr/>
        </p:nvSpPr>
        <p:spPr>
          <a:xfrm>
            <a:off x="1073150" y="2863652"/>
            <a:ext cx="3119934"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200"/>
              </a:buClr>
              <a:buSzPts val="2200"/>
              <a:buFont typeface="Public Sans"/>
              <a:buNone/>
            </a:pPr>
            <a:r>
              <a:rPr b="1" i="0" lang="en-US" sz="2200" u="none" cap="none" strike="noStrike">
                <a:solidFill>
                  <a:srgbClr val="FFD200"/>
                </a:solidFill>
                <a:latin typeface="Public Sans"/>
                <a:ea typeface="Public Sans"/>
                <a:cs typeface="Public Sans"/>
                <a:sym typeface="Public Sans"/>
              </a:rPr>
              <a:t>Keep the cheat sheet</a:t>
            </a:r>
            <a:endParaRPr b="0" i="0" sz="2200" u="none" cap="none" strike="noStrike">
              <a:solidFill>
                <a:schemeClr val="dk1"/>
              </a:solidFill>
              <a:latin typeface="Calibri"/>
              <a:ea typeface="Calibri"/>
              <a:cs typeface="Calibri"/>
              <a:sym typeface="Calibri"/>
            </a:endParaRPr>
          </a:p>
        </p:txBody>
      </p:sp>
      <p:sp>
        <p:nvSpPr>
          <p:cNvPr id="401" name="Google Shape;401;p22"/>
          <p:cNvSpPr/>
          <p:nvPr/>
        </p:nvSpPr>
        <p:spPr>
          <a:xfrm>
            <a:off x="1073150" y="3275112"/>
            <a:ext cx="2951912" cy="5738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CFCBC4"/>
              </a:buClr>
              <a:buSzPts val="1600"/>
              <a:buFont typeface="Public Sans"/>
              <a:buNone/>
            </a:pPr>
            <a:r>
              <a:rPr lang="en-US" sz="1600">
                <a:solidFill>
                  <a:srgbClr val="CFCBC4"/>
                </a:solidFill>
                <a:latin typeface="Public Sans"/>
                <a:ea typeface="Public Sans"/>
                <a:cs typeface="Public Sans"/>
                <a:sym typeface="Public Sans"/>
              </a:rPr>
              <a:t>Tools, data levels, prompts and where to get help</a:t>
            </a:r>
            <a:endParaRPr b="0" i="0" sz="1600" u="none" cap="none" strike="noStrike">
              <a:solidFill>
                <a:schemeClr val="dk1"/>
              </a:solidFill>
              <a:latin typeface="Calibri"/>
              <a:ea typeface="Calibri"/>
              <a:cs typeface="Calibri"/>
              <a:sym typeface="Calibri"/>
            </a:endParaRPr>
          </a:p>
        </p:txBody>
      </p:sp>
      <p:sp>
        <p:nvSpPr>
          <p:cNvPr id="402" name="Google Shape;402;p22"/>
          <p:cNvSpPr/>
          <p:nvPr/>
        </p:nvSpPr>
        <p:spPr>
          <a:xfrm>
            <a:off x="4405809" y="2606477"/>
            <a:ext cx="3380383" cy="1474291"/>
          </a:xfrm>
          <a:prstGeom prst="roundRect">
            <a:avLst>
              <a:gd fmla="val 6676" name="adj"/>
            </a:avLst>
          </a:prstGeom>
          <a:solidFill>
            <a:srgbClr val="2A2930"/>
          </a:solidFill>
          <a:ln cap="flat" cmpd="sng" w="9525">
            <a:solidFill>
              <a:srgbClr val="3A39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2"/>
          <p:cNvSpPr/>
          <p:nvPr/>
        </p:nvSpPr>
        <p:spPr>
          <a:xfrm>
            <a:off x="4662984" y="2863652"/>
            <a:ext cx="2952014"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200"/>
              </a:buClr>
              <a:buSzPts val="2200"/>
              <a:buFont typeface="Public Sans"/>
              <a:buNone/>
            </a:pPr>
            <a:r>
              <a:rPr b="1" i="0" lang="en-US" sz="2200" u="none" cap="none" strike="noStrike">
                <a:solidFill>
                  <a:srgbClr val="FFD200"/>
                </a:solidFill>
                <a:latin typeface="Public Sans"/>
                <a:ea typeface="Public Sans"/>
                <a:cs typeface="Public Sans"/>
                <a:sym typeface="Public Sans"/>
              </a:rPr>
              <a:t>Start with TerpAI</a:t>
            </a:r>
            <a:endParaRPr b="0" i="0" sz="2200" u="none" cap="none" strike="noStrike">
              <a:solidFill>
                <a:schemeClr val="dk1"/>
              </a:solidFill>
              <a:latin typeface="Calibri"/>
              <a:ea typeface="Calibri"/>
              <a:cs typeface="Calibri"/>
              <a:sym typeface="Calibri"/>
            </a:endParaRPr>
          </a:p>
        </p:txBody>
      </p:sp>
      <p:sp>
        <p:nvSpPr>
          <p:cNvPr id="404" name="Google Shape;404;p22"/>
          <p:cNvSpPr/>
          <p:nvPr/>
        </p:nvSpPr>
        <p:spPr>
          <a:xfrm>
            <a:off x="4662984" y="3275112"/>
            <a:ext cx="2952014" cy="5738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CFCBC4"/>
              </a:buClr>
              <a:buSzPts val="1600"/>
              <a:buFont typeface="Public Sans"/>
              <a:buNone/>
            </a:pPr>
            <a:r>
              <a:rPr b="0" i="0" lang="en-US" sz="1600" u="none" cap="none" strike="noStrike">
                <a:solidFill>
                  <a:srgbClr val="CFCBC4"/>
                </a:solidFill>
                <a:latin typeface="Public Sans"/>
                <a:ea typeface="Public Sans"/>
                <a:cs typeface="Public Sans"/>
                <a:sym typeface="Public Sans"/>
              </a:rPr>
              <a:t>Your first stop for everyday tasks</a:t>
            </a:r>
            <a:endParaRPr b="0" i="0" sz="1600" u="none" cap="none" strike="noStrike">
              <a:solidFill>
                <a:schemeClr val="dk1"/>
              </a:solidFill>
              <a:latin typeface="Calibri"/>
              <a:ea typeface="Calibri"/>
              <a:cs typeface="Calibri"/>
              <a:sym typeface="Calibri"/>
            </a:endParaRPr>
          </a:p>
        </p:txBody>
      </p:sp>
      <p:sp>
        <p:nvSpPr>
          <p:cNvPr id="405" name="Google Shape;405;p22"/>
          <p:cNvSpPr/>
          <p:nvPr/>
        </p:nvSpPr>
        <p:spPr>
          <a:xfrm>
            <a:off x="7995741" y="2606477"/>
            <a:ext cx="3380284" cy="1474291"/>
          </a:xfrm>
          <a:prstGeom prst="roundRect">
            <a:avLst>
              <a:gd fmla="val 6676" name="adj"/>
            </a:avLst>
          </a:prstGeom>
          <a:solidFill>
            <a:srgbClr val="2A2930"/>
          </a:solidFill>
          <a:ln cap="flat" cmpd="sng" w="9525">
            <a:solidFill>
              <a:srgbClr val="3A39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2"/>
          <p:cNvSpPr/>
          <p:nvPr/>
        </p:nvSpPr>
        <p:spPr>
          <a:xfrm>
            <a:off x="8252916" y="2863652"/>
            <a:ext cx="2951912" cy="36066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200"/>
              </a:buClr>
              <a:buSzPts val="2200"/>
              <a:buFont typeface="Public Sans"/>
              <a:buNone/>
            </a:pPr>
            <a:r>
              <a:rPr b="1" i="0" lang="en-US" sz="2200" u="none" cap="none" strike="noStrike">
                <a:solidFill>
                  <a:srgbClr val="FFD200"/>
                </a:solidFill>
                <a:latin typeface="Public Sans"/>
                <a:ea typeface="Public Sans"/>
                <a:cs typeface="Public Sans"/>
                <a:sym typeface="Public Sans"/>
              </a:rPr>
              <a:t>We'll check in</a:t>
            </a:r>
            <a:endParaRPr b="0" i="0" sz="2200" u="none" cap="none" strike="noStrike">
              <a:solidFill>
                <a:schemeClr val="dk1"/>
              </a:solidFill>
              <a:latin typeface="Calibri"/>
              <a:ea typeface="Calibri"/>
              <a:cs typeface="Calibri"/>
              <a:sym typeface="Calibri"/>
            </a:endParaRPr>
          </a:p>
        </p:txBody>
      </p:sp>
      <p:sp>
        <p:nvSpPr>
          <p:cNvPr id="407" name="Google Shape;407;p22"/>
          <p:cNvSpPr/>
          <p:nvPr/>
        </p:nvSpPr>
        <p:spPr>
          <a:xfrm>
            <a:off x="8252916" y="3275112"/>
            <a:ext cx="2951912" cy="5738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CFCBC4"/>
              </a:buClr>
              <a:buSzPts val="1600"/>
              <a:buFont typeface="Public Sans"/>
              <a:buNone/>
            </a:pPr>
            <a:r>
              <a:rPr b="0" i="0" lang="en-US" sz="1600" u="none" cap="none" strike="noStrike">
                <a:solidFill>
                  <a:srgbClr val="CFCBC4"/>
                </a:solidFill>
                <a:latin typeface="Public Sans"/>
                <a:ea typeface="Public Sans"/>
                <a:cs typeface="Public Sans"/>
                <a:sym typeface="Public Sans"/>
              </a:rPr>
              <a:t>A short follow-up email in 2 weeks</a:t>
            </a:r>
            <a:endParaRPr b="0" i="0" sz="1600" u="none" cap="none" strike="noStrike">
              <a:solidFill>
                <a:schemeClr val="dk1"/>
              </a:solidFill>
              <a:latin typeface="Calibri"/>
              <a:ea typeface="Calibri"/>
              <a:cs typeface="Calibri"/>
              <a:sym typeface="Calibri"/>
            </a:endParaRPr>
          </a:p>
        </p:txBody>
      </p:sp>
      <p:sp>
        <p:nvSpPr>
          <p:cNvPr id="408" name="Google Shape;408;p22"/>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9A59E"/>
              </a:buClr>
              <a:buSzPts val="1200"/>
              <a:buFont typeface="Public Sans"/>
              <a:buNone/>
            </a:pPr>
            <a:r>
              <a:rPr lang="en-US" sz="1200">
                <a:solidFill>
                  <a:srgbClr val="A9A59E"/>
                </a:solidFill>
                <a:latin typeface="Public Sans"/>
                <a:ea typeface="Public Sans"/>
                <a:cs typeface="Public Sans"/>
                <a:sym typeface="Public Sans"/>
              </a:rPr>
              <a:t>AI Makerspace · Staff Workshop 1 · 20</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5F0"/>
        </a:solidFill>
      </p:bgPr>
    </p:bg>
    <p:spTree>
      <p:nvGrpSpPr>
        <p:cNvPr id="413" name="Shape 413"/>
        <p:cNvGrpSpPr/>
        <p:nvPr/>
      </p:nvGrpSpPr>
      <p:grpSpPr>
        <a:xfrm>
          <a:off x="0" y="0"/>
          <a:ext cx="0" cy="0"/>
          <a:chOff x="0" y="0"/>
          <a:chExt cx="0" cy="0"/>
        </a:xfrm>
      </p:grpSpPr>
      <p:sp>
        <p:nvSpPr>
          <p:cNvPr id="414" name="Google Shape;414;p23"/>
          <p:cNvSpPr/>
          <p:nvPr/>
        </p:nvSpPr>
        <p:spPr>
          <a:xfrm>
            <a:off x="812800" y="81280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GET HELP</a:t>
            </a:r>
            <a:endParaRPr b="0" i="0" sz="1200" u="none" cap="none" strike="noStrike">
              <a:solidFill>
                <a:schemeClr val="dk1"/>
              </a:solidFill>
              <a:latin typeface="Calibri"/>
              <a:ea typeface="Calibri"/>
              <a:cs typeface="Calibri"/>
              <a:sym typeface="Calibri"/>
            </a:endParaRPr>
          </a:p>
        </p:txBody>
      </p:sp>
      <p:sp>
        <p:nvSpPr>
          <p:cNvPr id="415" name="Google Shape;415;p23"/>
          <p:cNvSpPr/>
          <p:nvPr/>
        </p:nvSpPr>
        <p:spPr>
          <a:xfrm>
            <a:off x="812800" y="1127720"/>
            <a:ext cx="10883392" cy="5282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1C1B1F"/>
              </a:buClr>
              <a:buSzPts val="3600"/>
              <a:buFont typeface="Oswald"/>
              <a:buNone/>
            </a:pPr>
            <a:r>
              <a:rPr b="1" lang="en-US" sz="3600">
                <a:solidFill>
                  <a:srgbClr val="1C1B1F"/>
                </a:solidFill>
                <a:latin typeface="Oswald"/>
                <a:ea typeface="Oswald"/>
                <a:cs typeface="Oswald"/>
                <a:sym typeface="Oswald"/>
              </a:rPr>
              <a:t>Where to go next</a:t>
            </a:r>
            <a:endParaRPr b="1" i="0" sz="3600" u="none" cap="none" strike="noStrike">
              <a:solidFill>
                <a:srgbClr val="1C1B1F"/>
              </a:solidFill>
              <a:latin typeface="Oswald"/>
              <a:ea typeface="Oswald"/>
              <a:cs typeface="Oswald"/>
              <a:sym typeface="Oswald"/>
            </a:endParaRPr>
          </a:p>
        </p:txBody>
      </p:sp>
      <p:sp>
        <p:nvSpPr>
          <p:cNvPr id="416" name="Google Shape;416;p23"/>
          <p:cNvSpPr/>
          <p:nvPr/>
        </p:nvSpPr>
        <p:spPr>
          <a:xfrm>
            <a:off x="812800" y="1935361"/>
            <a:ext cx="7717790"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lang="en-US" sz="1200">
                <a:solidFill>
                  <a:srgbClr val="C8102E"/>
                </a:solidFill>
                <a:latin typeface="Public Sans"/>
                <a:ea typeface="Public Sans"/>
                <a:cs typeface="Public Sans"/>
                <a:sym typeface="Public Sans"/>
              </a:rPr>
              <a:t>Guidance &amp; training</a:t>
            </a:r>
            <a:endParaRPr b="1" i="0" sz="1200" u="none" cap="none" strike="noStrike">
              <a:solidFill>
                <a:srgbClr val="C8102E"/>
              </a:solidFill>
              <a:latin typeface="Public Sans"/>
              <a:ea typeface="Public Sans"/>
              <a:cs typeface="Public Sans"/>
              <a:sym typeface="Public Sans"/>
            </a:endParaRPr>
          </a:p>
        </p:txBody>
      </p:sp>
      <p:sp>
        <p:nvSpPr>
          <p:cNvPr id="417" name="Google Shape;417;p23"/>
          <p:cNvSpPr/>
          <p:nvPr/>
        </p:nvSpPr>
        <p:spPr>
          <a:xfrm>
            <a:off x="812800" y="2174081"/>
            <a:ext cx="7717790"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ai-resources.umd.edu</a:t>
            </a:r>
            <a:endParaRPr b="0" i="0" sz="1600" u="none" cap="none" strike="noStrike">
              <a:solidFill>
                <a:schemeClr val="dk1"/>
              </a:solidFill>
              <a:latin typeface="Calibri"/>
              <a:ea typeface="Calibri"/>
              <a:cs typeface="Calibri"/>
              <a:sym typeface="Calibri"/>
            </a:endParaRPr>
          </a:p>
        </p:txBody>
      </p:sp>
      <p:sp>
        <p:nvSpPr>
          <p:cNvPr id="418" name="Google Shape;418;p23"/>
          <p:cNvSpPr/>
          <p:nvPr/>
        </p:nvSpPr>
        <p:spPr>
          <a:xfrm>
            <a:off x="812800" y="2610941"/>
            <a:ext cx="7717790"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C8102E"/>
              </a:buClr>
              <a:buSzPts val="1200"/>
              <a:buFont typeface="Public Sans"/>
              <a:buNone/>
            </a:pPr>
            <a:r>
              <a:rPr b="1" i="0" lang="en-US" sz="1200" u="none" cap="none" strike="noStrike">
                <a:solidFill>
                  <a:srgbClr val="C8102E"/>
                </a:solidFill>
                <a:latin typeface="Public Sans"/>
                <a:ea typeface="Public Sans"/>
                <a:cs typeface="Public Sans"/>
                <a:sym typeface="Public Sans"/>
              </a:rPr>
              <a:t>AI services questions</a:t>
            </a:r>
            <a:endParaRPr b="0" i="0" sz="1200" u="none" cap="none" strike="noStrike">
              <a:solidFill>
                <a:schemeClr val="dk1"/>
              </a:solidFill>
              <a:latin typeface="Calibri"/>
              <a:ea typeface="Calibri"/>
              <a:cs typeface="Calibri"/>
              <a:sym typeface="Calibri"/>
            </a:endParaRPr>
          </a:p>
        </p:txBody>
      </p:sp>
      <p:sp>
        <p:nvSpPr>
          <p:cNvPr id="419" name="Google Shape;419;p23"/>
          <p:cNvSpPr/>
          <p:nvPr/>
        </p:nvSpPr>
        <p:spPr>
          <a:xfrm>
            <a:off x="812800" y="2849662"/>
            <a:ext cx="7717790" cy="3098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600"/>
              <a:buFont typeface="Public Sans"/>
              <a:buNone/>
            </a:pPr>
            <a:r>
              <a:rPr b="0" i="0" lang="en-US" sz="1600" u="none" cap="none" strike="noStrike">
                <a:solidFill>
                  <a:srgbClr val="1C1B1F"/>
                </a:solidFill>
                <a:latin typeface="Public Sans"/>
                <a:ea typeface="Public Sans"/>
                <a:cs typeface="Public Sans"/>
                <a:sym typeface="Public Sans"/>
              </a:rPr>
              <a:t>dit-ais@umd.edu</a:t>
            </a:r>
            <a:endParaRPr b="0" i="0" sz="1600" u="none" cap="none" strike="noStrike">
              <a:solidFill>
                <a:schemeClr val="dk1"/>
              </a:solidFill>
              <a:latin typeface="Calibri"/>
              <a:ea typeface="Calibri"/>
              <a:cs typeface="Calibri"/>
              <a:sym typeface="Calibri"/>
            </a:endParaRPr>
          </a:p>
        </p:txBody>
      </p:sp>
      <p:sp>
        <p:nvSpPr>
          <p:cNvPr id="420" name="Google Shape;420;p23"/>
          <p:cNvSpPr/>
          <p:nvPr/>
        </p:nvSpPr>
        <p:spPr>
          <a:xfrm>
            <a:off x="812800" y="5358353"/>
            <a:ext cx="7717800" cy="3099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1C1B1F"/>
              </a:buClr>
              <a:buSzPts val="1600"/>
              <a:buFont typeface="Public Sans"/>
              <a:buNone/>
            </a:pPr>
            <a:r>
              <a:t/>
            </a:r>
            <a:endParaRPr sz="1600">
              <a:solidFill>
                <a:srgbClr val="1C1B1F"/>
              </a:solidFill>
              <a:latin typeface="Public Sans"/>
              <a:ea typeface="Public Sans"/>
              <a:cs typeface="Public Sans"/>
              <a:sym typeface="Public Sans"/>
            </a:endParaRPr>
          </a:p>
        </p:txBody>
      </p:sp>
      <p:sp>
        <p:nvSpPr>
          <p:cNvPr id="421" name="Google Shape;421;p23"/>
          <p:cNvSpPr/>
          <p:nvPr/>
        </p:nvSpPr>
        <p:spPr>
          <a:xfrm>
            <a:off x="8724900" y="1948061"/>
            <a:ext cx="2641600" cy="2641600"/>
          </a:xfrm>
          <a:prstGeom prst="roundRect">
            <a:avLst>
              <a:gd fmla="val 3365" name="adj"/>
            </a:avLst>
          </a:prstGeom>
          <a:noFill/>
          <a:ln cap="flat" cmpd="sng" w="25400">
            <a:solidFill>
              <a:srgbClr val="C8102E"/>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3"/>
          <p:cNvSpPr/>
          <p:nvPr/>
        </p:nvSpPr>
        <p:spPr>
          <a:xfrm>
            <a:off x="8854847" y="3019921"/>
            <a:ext cx="2381607" cy="30986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1C1B1F"/>
              </a:buClr>
              <a:buSzPts val="1600"/>
              <a:buFont typeface="Public Sans"/>
              <a:buNone/>
            </a:pPr>
            <a:r>
              <a:rPr b="1" i="0" lang="en-US" sz="1600" u="none" cap="none" strike="noStrike">
                <a:solidFill>
                  <a:srgbClr val="1C1B1F"/>
                </a:solidFill>
                <a:latin typeface="Public Sans"/>
                <a:ea typeface="Public Sans"/>
                <a:cs typeface="Public Sans"/>
                <a:sym typeface="Public Sans"/>
              </a:rPr>
              <a:t>[Exit ticket QR code]</a:t>
            </a:r>
            <a:endParaRPr b="0" i="0" sz="1600" u="none" cap="none" strike="noStrike">
              <a:solidFill>
                <a:schemeClr val="dk1"/>
              </a:solidFill>
              <a:latin typeface="Calibri"/>
              <a:ea typeface="Calibri"/>
              <a:cs typeface="Calibri"/>
              <a:sym typeface="Calibri"/>
            </a:endParaRPr>
          </a:p>
        </p:txBody>
      </p:sp>
      <p:sp>
        <p:nvSpPr>
          <p:cNvPr id="423" name="Google Shape;423;p23"/>
          <p:cNvSpPr/>
          <p:nvPr/>
        </p:nvSpPr>
        <p:spPr>
          <a:xfrm>
            <a:off x="9093567" y="3304381"/>
            <a:ext cx="1904167" cy="238720"/>
          </a:xfrm>
          <a:prstGeom prst="rect">
            <a:avLst/>
          </a:prstGeom>
          <a:noFill/>
          <a:ln>
            <a:noFill/>
          </a:ln>
        </p:spPr>
        <p:txBody>
          <a:bodyPr anchorCtr="0" anchor="t" bIns="0" lIns="0" spcFirstLastPara="1" rIns="0" wrap="square" tIns="0">
            <a:noAutofit/>
          </a:bodyPr>
          <a:lstStyle/>
          <a:p>
            <a:pPr indent="0" lvl="0" marL="0" marR="0" rtl="0" algn="ctr">
              <a:lnSpc>
                <a:spcPct val="140000"/>
              </a:lnSpc>
              <a:spcBef>
                <a:spcPts val="0"/>
              </a:spcBef>
              <a:spcAft>
                <a:spcPts val="0"/>
              </a:spcAft>
              <a:buClr>
                <a:srgbClr val="4A4A52"/>
              </a:buClr>
              <a:buSzPts val="1200"/>
              <a:buFont typeface="Public Sans"/>
              <a:buNone/>
            </a:pPr>
            <a:r>
              <a:rPr b="0" i="0" lang="en-US" sz="1200" u="none" cap="none" strike="noStrike">
                <a:solidFill>
                  <a:srgbClr val="4A4A52"/>
                </a:solidFill>
                <a:latin typeface="Public Sans"/>
                <a:ea typeface="Public Sans"/>
                <a:cs typeface="Public Sans"/>
                <a:sym typeface="Public Sans"/>
              </a:rPr>
              <a:t>2 minutes, 3 questions</a:t>
            </a:r>
            <a:endParaRPr b="0" i="0" sz="1200" u="none" cap="none" strike="noStrike">
              <a:solidFill>
                <a:schemeClr val="dk1"/>
              </a:solidFill>
              <a:latin typeface="Calibri"/>
              <a:ea typeface="Calibri"/>
              <a:cs typeface="Calibri"/>
              <a:sym typeface="Calibri"/>
            </a:endParaRPr>
          </a:p>
        </p:txBody>
      </p:sp>
      <p:sp>
        <p:nvSpPr>
          <p:cNvPr id="424" name="Google Shape;424;p23"/>
          <p:cNvSpPr/>
          <p:nvPr/>
        </p:nvSpPr>
        <p:spPr>
          <a:xfrm>
            <a:off x="812800" y="6238280"/>
            <a:ext cx="10883392" cy="2387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6B6B73"/>
              </a:buClr>
              <a:buSzPts val="1200"/>
              <a:buFont typeface="Public Sans"/>
              <a:buNone/>
            </a:pPr>
            <a:r>
              <a:rPr lang="en-US" sz="1200">
                <a:solidFill>
                  <a:srgbClr val="6B6B73"/>
                </a:solidFill>
                <a:latin typeface="Public Sans"/>
                <a:ea typeface="Public Sans"/>
                <a:cs typeface="Public Sans"/>
                <a:sym typeface="Public Sans"/>
              </a:rPr>
              <a:t>AI Makerspace · Staff Workshop 1 · 21</a:t>
            </a:r>
            <a:endParaRPr b="0" i="0" sz="1200" u="none" cap="none" strike="noStrike">
              <a:solidFill>
                <a:schemeClr val="dk1"/>
              </a:solidFill>
              <a:latin typeface="Calibri"/>
              <a:ea typeface="Calibri"/>
              <a:cs typeface="Calibri"/>
              <a:sym typeface="Calibri"/>
            </a:endParaRPr>
          </a:p>
        </p:txBody>
      </p:sp>
      <p:pic>
        <p:nvPicPr>
          <p:cNvPr id="425" name="Google Shape;425;p23"/>
          <p:cNvPicPr preferRelativeResize="0"/>
          <p:nvPr/>
        </p:nvPicPr>
        <p:blipFill>
          <a:blip r:embed="rId3">
            <a:alphaModFix/>
          </a:blip>
          <a:stretch>
            <a:fillRect/>
          </a:stretch>
        </p:blipFill>
        <p:spPr>
          <a:xfrm>
            <a:off x="8564875" y="1845475"/>
            <a:ext cx="2976250" cy="2976250"/>
          </a:xfrm>
          <a:prstGeom prst="rect">
            <a:avLst/>
          </a:prstGeom>
          <a:noFill/>
          <a:ln>
            <a:noFill/>
          </a:ln>
        </p:spPr>
      </p:pic>
      <p:sp>
        <p:nvSpPr>
          <p:cNvPr id="426" name="Google Shape;426;p23"/>
          <p:cNvSpPr txBox="1"/>
          <p:nvPr/>
        </p:nvSpPr>
        <p:spPr>
          <a:xfrm>
            <a:off x="8414550" y="1095375"/>
            <a:ext cx="3262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200"/>
              <a:t>Workshop Questionnaire</a:t>
            </a:r>
            <a:endParaRPr sz="2200"/>
          </a:p>
        </p:txBody>
      </p:sp>
      <p:sp>
        <p:nvSpPr>
          <p:cNvPr id="427" name="Google Shape;427;p23"/>
          <p:cNvSpPr txBox="1"/>
          <p:nvPr/>
        </p:nvSpPr>
        <p:spPr>
          <a:xfrm>
            <a:off x="8724900" y="5011250"/>
            <a:ext cx="28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https://go.umd.edu/AIMakerS1Q</a:t>
            </a:r>
            <a:endParaRPr/>
          </a:p>
        </p:txBody>
      </p:sp>
      <p:sp>
        <p:nvSpPr>
          <p:cNvPr id="428" name="Google Shape;428;p23"/>
          <p:cNvSpPr txBox="1"/>
          <p:nvPr/>
        </p:nvSpPr>
        <p:spPr>
          <a:xfrm>
            <a:off x="749602" y="3225650"/>
            <a:ext cx="6701100" cy="312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solidFill>
                  <a:srgbClr val="C8102E"/>
                </a:solidFill>
                <a:latin typeface="Public Sans"/>
                <a:ea typeface="Public Sans"/>
                <a:cs typeface="Public Sans"/>
                <a:sym typeface="Public Sans"/>
              </a:rPr>
              <a:t>How do I do this?</a:t>
            </a:r>
            <a:endParaRPr b="1" sz="1600">
              <a:solidFill>
                <a:srgbClr val="1C1B1F"/>
              </a:solidFill>
              <a:latin typeface="Public Sans"/>
              <a:ea typeface="Public Sans"/>
              <a:cs typeface="Public Sans"/>
              <a:sym typeface="Public Sans"/>
            </a:endParaRPr>
          </a:p>
          <a:p>
            <a:pPr indent="0" lvl="0" marL="0" rtl="0" algn="l">
              <a:spcBef>
                <a:spcPts val="0"/>
              </a:spcBef>
              <a:spcAft>
                <a:spcPts val="0"/>
              </a:spcAft>
              <a:buNone/>
            </a:pPr>
            <a:r>
              <a:rPr lang="en-US" sz="1600">
                <a:solidFill>
                  <a:srgbClr val="1C1B1F"/>
                </a:solidFill>
                <a:uFill>
                  <a:noFill/>
                </a:uFill>
                <a:latin typeface="Public Sans"/>
                <a:ea typeface="Public Sans"/>
                <a:cs typeface="Public Sans"/>
                <a:sym typeface="Public Sans"/>
                <a:hlinkClick r:id="rId4">
                  <a:extLst>
                    <a:ext uri="{A12FA001-AC4F-418D-AE19-62706E023703}">
                      <ahyp:hlinkClr val="tx"/>
                    </a:ext>
                  </a:extLst>
                </a:hlinkClick>
              </a:rPr>
              <a:t>engr-ai-maker@umd.edu</a:t>
            </a:r>
            <a:endParaRPr sz="1600" u="sng">
              <a:solidFill>
                <a:srgbClr val="C8102E"/>
              </a:solidFill>
              <a:latin typeface="Public Sans"/>
              <a:ea typeface="Public Sans"/>
              <a:cs typeface="Public Sans"/>
              <a:sym typeface="Public Sans"/>
            </a:endParaRPr>
          </a:p>
          <a:p>
            <a:pPr indent="0" lvl="0" marL="0" rtl="0" algn="l">
              <a:spcBef>
                <a:spcPts val="0"/>
              </a:spcBef>
              <a:spcAft>
                <a:spcPts val="0"/>
              </a:spcAft>
              <a:buNone/>
            </a:pPr>
            <a:r>
              <a:t/>
            </a:r>
            <a:endParaRPr b="1" sz="1600">
              <a:solidFill>
                <a:srgbClr val="1C1B1F"/>
              </a:solidFill>
              <a:latin typeface="Public Sans"/>
              <a:ea typeface="Public Sans"/>
              <a:cs typeface="Public Sans"/>
              <a:sym typeface="Public Sans"/>
            </a:endParaRPr>
          </a:p>
          <a:p>
            <a:pPr indent="0" lvl="0" marL="0" rtl="0" algn="l">
              <a:spcBef>
                <a:spcPts val="0"/>
              </a:spcBef>
              <a:spcAft>
                <a:spcPts val="0"/>
              </a:spcAft>
              <a:buNone/>
            </a:pPr>
            <a:r>
              <a:rPr b="1" lang="en-US" sz="1200">
                <a:solidFill>
                  <a:srgbClr val="C8102E"/>
                </a:solidFill>
                <a:latin typeface="Public Sans"/>
                <a:ea typeface="Public Sans"/>
                <a:cs typeface="Public Sans"/>
                <a:sym typeface="Public Sans"/>
              </a:rPr>
              <a:t>Where to watch for future activities?</a:t>
            </a:r>
            <a:endParaRPr b="1" sz="1600">
              <a:solidFill>
                <a:srgbClr val="1C1B1F"/>
              </a:solidFill>
              <a:latin typeface="Public Sans"/>
              <a:ea typeface="Public Sans"/>
              <a:cs typeface="Public Sans"/>
              <a:sym typeface="Public Sans"/>
            </a:endParaRPr>
          </a:p>
          <a:p>
            <a:pPr indent="0" lvl="0" marL="0" rtl="0" algn="l">
              <a:spcBef>
                <a:spcPts val="0"/>
              </a:spcBef>
              <a:spcAft>
                <a:spcPts val="0"/>
              </a:spcAft>
              <a:buNone/>
            </a:pPr>
            <a:r>
              <a:rPr lang="en-US" sz="1600">
                <a:solidFill>
                  <a:srgbClr val="1C1B1F"/>
                </a:solidFill>
                <a:uFill>
                  <a:noFill/>
                </a:uFill>
                <a:latin typeface="Public Sans"/>
                <a:ea typeface="Public Sans"/>
                <a:cs typeface="Public Sans"/>
                <a:sym typeface="Public Sans"/>
                <a:hlinkClick r:id="rId5">
                  <a:extLst>
                    <a:ext uri="{A12FA001-AC4F-418D-AE19-62706E023703}">
                      <ahyp:hlinkClr val="tx"/>
                    </a:ext>
                  </a:extLst>
                </a:hlinkClick>
              </a:rPr>
              <a:t>https://terrapinworks.umd.edu/facilities/ai-makerspace</a:t>
            </a:r>
            <a:endParaRPr sz="1600">
              <a:solidFill>
                <a:srgbClr val="1C1B1F"/>
              </a:solidFill>
              <a:latin typeface="Public Sans"/>
              <a:ea typeface="Public Sans"/>
              <a:cs typeface="Public Sans"/>
              <a:sym typeface="Public Sans"/>
            </a:endParaRPr>
          </a:p>
          <a:p>
            <a:pPr indent="0" lvl="0" marL="0" rtl="0" algn="l">
              <a:spcBef>
                <a:spcPts val="0"/>
              </a:spcBef>
              <a:spcAft>
                <a:spcPts val="0"/>
              </a:spcAft>
              <a:buNone/>
            </a:pPr>
            <a:r>
              <a:t/>
            </a:r>
            <a:endParaRPr b="1" sz="1600">
              <a:solidFill>
                <a:srgbClr val="1C1B1F"/>
              </a:solidFill>
              <a:latin typeface="Public Sans"/>
              <a:ea typeface="Public Sans"/>
              <a:cs typeface="Public Sans"/>
              <a:sym typeface="Public Sans"/>
            </a:endParaRPr>
          </a:p>
          <a:p>
            <a:pPr indent="0" lvl="0" marL="0" rtl="0" algn="l">
              <a:spcBef>
                <a:spcPts val="0"/>
              </a:spcBef>
              <a:spcAft>
                <a:spcPts val="0"/>
              </a:spcAft>
              <a:buNone/>
            </a:pPr>
            <a:r>
              <a:rPr b="1" lang="en-US" sz="1200">
                <a:solidFill>
                  <a:srgbClr val="C8102E"/>
                </a:solidFill>
                <a:latin typeface="Public Sans"/>
                <a:ea typeface="Public Sans"/>
                <a:cs typeface="Public Sans"/>
                <a:sym typeface="Public Sans"/>
              </a:rPr>
              <a:t>Hands-on help</a:t>
            </a:r>
            <a:endParaRPr b="1" sz="1600">
              <a:solidFill>
                <a:srgbClr val="1C1B1F"/>
              </a:solidFill>
              <a:latin typeface="Public Sans"/>
              <a:ea typeface="Public Sans"/>
              <a:cs typeface="Public Sans"/>
              <a:sym typeface="Public Sans"/>
            </a:endParaRPr>
          </a:p>
          <a:p>
            <a:pPr indent="0" lvl="0" marL="0" rtl="0" algn="l">
              <a:spcBef>
                <a:spcPts val="0"/>
              </a:spcBef>
              <a:spcAft>
                <a:spcPts val="0"/>
              </a:spcAft>
              <a:buNone/>
            </a:pPr>
            <a:r>
              <a:rPr lang="en-US" sz="1600">
                <a:solidFill>
                  <a:srgbClr val="1C1B1F"/>
                </a:solidFill>
                <a:latin typeface="Public Sans"/>
                <a:ea typeface="Public Sans"/>
                <a:cs typeface="Public Sans"/>
                <a:sym typeface="Public Sans"/>
              </a:rPr>
              <a:t>AI Makerspace open hours</a:t>
            </a:r>
            <a:endParaRPr sz="1600">
              <a:solidFill>
                <a:srgbClr val="1C1B1F"/>
              </a:solidFill>
              <a:latin typeface="Public Sans"/>
              <a:ea typeface="Public Sans"/>
              <a:cs typeface="Public Sans"/>
              <a:sym typeface="Public Sans"/>
            </a:endParaRPr>
          </a:p>
          <a:p>
            <a:pPr indent="0" lvl="0" marL="0" rtl="0" algn="l">
              <a:lnSpc>
                <a:spcPct val="140000"/>
              </a:lnSpc>
              <a:spcBef>
                <a:spcPts val="0"/>
              </a:spcBef>
              <a:spcAft>
                <a:spcPts val="0"/>
              </a:spcAft>
              <a:buNone/>
            </a:pPr>
            <a:r>
              <a:rPr lang="en-US" sz="1600">
                <a:solidFill>
                  <a:srgbClr val="1C1B1F"/>
                </a:solidFill>
                <a:latin typeface="Public Sans"/>
                <a:ea typeface="Public Sans"/>
                <a:cs typeface="Public Sans"/>
                <a:sym typeface="Public Sans"/>
              </a:rPr>
              <a:t>Drop-in hours: Thursdays 2–5 pm, AVW 1152 (more to come)</a:t>
            </a:r>
            <a:endParaRPr sz="1600">
              <a:solidFill>
                <a:srgbClr val="1C1B1F"/>
              </a:solidFill>
              <a:latin typeface="Public Sans"/>
              <a:ea typeface="Public Sans"/>
              <a:cs typeface="Public Sans"/>
              <a:sym typeface="Public Sans"/>
            </a:endParaRPr>
          </a:p>
          <a:p>
            <a:pPr indent="0" lvl="0" marL="0" rtl="0" algn="l">
              <a:lnSpc>
                <a:spcPct val="140000"/>
              </a:lnSpc>
              <a:spcBef>
                <a:spcPts val="0"/>
              </a:spcBef>
              <a:spcAft>
                <a:spcPts val="0"/>
              </a:spcAft>
              <a:buClr>
                <a:srgbClr val="1C1B1F"/>
              </a:buClr>
              <a:buSzPts val="1600"/>
              <a:buFont typeface="Public Sans"/>
              <a:buNone/>
            </a:pPr>
            <a:r>
              <a:rPr lang="en-US" sz="1600">
                <a:solidFill>
                  <a:srgbClr val="1C1B1F"/>
                </a:solidFill>
                <a:latin typeface="Public Sans"/>
                <a:ea typeface="Public Sans"/>
                <a:cs typeface="Public Sans"/>
                <a:sym typeface="Public Sans"/>
              </a:rPr>
              <a:t>Next workshop: Put Claude to Work (date TBD)</a:t>
            </a:r>
            <a:endParaRPr sz="1600">
              <a:solidFill>
                <a:srgbClr val="1C1B1F"/>
              </a:solidFill>
              <a:latin typeface="Public Sans"/>
              <a:ea typeface="Public Sans"/>
              <a:cs typeface="Public Sans"/>
              <a:sym typeface="Public Sans"/>
            </a:endParaRPr>
          </a:p>
          <a:p>
            <a:pPr indent="0" lvl="0" marL="0" rtl="0" algn="l">
              <a:spcBef>
                <a:spcPts val="0"/>
              </a:spcBef>
              <a:spcAft>
                <a:spcPts val="0"/>
              </a:spcAft>
              <a:buNone/>
            </a:pPr>
            <a:r>
              <a:t/>
            </a:r>
            <a:endParaRPr sz="1600">
              <a:solidFill>
                <a:srgbClr val="1C1B1F"/>
              </a:solidFill>
              <a:latin typeface="Public Sans"/>
              <a:ea typeface="Public Sans"/>
              <a:cs typeface="Public Sans"/>
              <a:sym typeface="Public Sans"/>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