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2" Type="http://schemas.openxmlformats.org/officeDocument/2006/relationships/font" Target="fonts/NunitoMedium-boldItalic.fntdata"/><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71" Type="http://schemas.openxmlformats.org/officeDocument/2006/relationships/font" Target="fonts/NunitoMedium-italic.fntdata"/><Relationship Id="rId70" Type="http://schemas.openxmlformats.org/officeDocument/2006/relationships/font" Target="fonts/NunitoMedium-bold.fntdata"/><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Nunito-bold.fntdata"/><Relationship Id="rId61" Type="http://schemas.openxmlformats.org/officeDocument/2006/relationships/font" Target="fonts/Nunito-regular.fntdata"/><Relationship Id="rId20" Type="http://schemas.openxmlformats.org/officeDocument/2006/relationships/slide" Target="slides/slide16.xml"/><Relationship Id="rId64" Type="http://schemas.openxmlformats.org/officeDocument/2006/relationships/font" Target="fonts/Nunito-boldItalic.fntdata"/><Relationship Id="rId63" Type="http://schemas.openxmlformats.org/officeDocument/2006/relationships/font" Target="fonts/Nunito-italic.fntdata"/><Relationship Id="rId22" Type="http://schemas.openxmlformats.org/officeDocument/2006/relationships/slide" Target="slides/slide18.xml"/><Relationship Id="rId66" Type="http://schemas.openxmlformats.org/officeDocument/2006/relationships/font" Target="fonts/Montserrat-bold.fntdata"/><Relationship Id="rId21" Type="http://schemas.openxmlformats.org/officeDocument/2006/relationships/slide" Target="slides/slide17.xml"/><Relationship Id="rId65" Type="http://schemas.openxmlformats.org/officeDocument/2006/relationships/font" Target="fonts/Montserrat-regular.fntdata"/><Relationship Id="rId24" Type="http://schemas.openxmlformats.org/officeDocument/2006/relationships/slide" Target="slides/slide20.xml"/><Relationship Id="rId68" Type="http://schemas.openxmlformats.org/officeDocument/2006/relationships/font" Target="fonts/Montserrat-boldItalic.fntdata"/><Relationship Id="rId23" Type="http://schemas.openxmlformats.org/officeDocument/2006/relationships/slide" Target="slides/slide19.xml"/><Relationship Id="rId67" Type="http://schemas.openxmlformats.org/officeDocument/2006/relationships/font" Target="fonts/Montserrat-italic.fntdata"/><Relationship Id="rId60" Type="http://schemas.openxmlformats.org/officeDocument/2006/relationships/font" Target="fonts/Roboto-boldItalic.fntdata"/><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font" Target="fonts/NunitoMedium-regular.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NunitoSemiBold-regular.fntdata"/><Relationship Id="rId50" Type="http://schemas.openxmlformats.org/officeDocument/2006/relationships/slide" Target="slides/slide46.xml"/><Relationship Id="rId53" Type="http://schemas.openxmlformats.org/officeDocument/2006/relationships/font" Target="fonts/NunitoSemiBold-italic.fntdata"/><Relationship Id="rId52" Type="http://schemas.openxmlformats.org/officeDocument/2006/relationships/font" Target="fonts/NunitoSemiBold-bold.fntdata"/><Relationship Id="rId11" Type="http://schemas.openxmlformats.org/officeDocument/2006/relationships/slide" Target="slides/slide7.xml"/><Relationship Id="rId55" Type="http://schemas.openxmlformats.org/officeDocument/2006/relationships/font" Target="fonts/LexendSemiBold-regular.fntdata"/><Relationship Id="rId10" Type="http://schemas.openxmlformats.org/officeDocument/2006/relationships/slide" Target="slides/slide6.xml"/><Relationship Id="rId54" Type="http://schemas.openxmlformats.org/officeDocument/2006/relationships/font" Target="fonts/NunitoSemiBold-boldItalic.fntdata"/><Relationship Id="rId13" Type="http://schemas.openxmlformats.org/officeDocument/2006/relationships/slide" Target="slides/slide9.xml"/><Relationship Id="rId57" Type="http://schemas.openxmlformats.org/officeDocument/2006/relationships/font" Target="fonts/Roboto-regular.fntdata"/><Relationship Id="rId12" Type="http://schemas.openxmlformats.org/officeDocument/2006/relationships/slide" Target="slides/slide8.xml"/><Relationship Id="rId56" Type="http://schemas.openxmlformats.org/officeDocument/2006/relationships/font" Target="fonts/LexendSemiBold-bold.fntdata"/><Relationship Id="rId15" Type="http://schemas.openxmlformats.org/officeDocument/2006/relationships/slide" Target="slides/slide11.xml"/><Relationship Id="rId59" Type="http://schemas.openxmlformats.org/officeDocument/2006/relationships/font" Target="fonts/Roboto-italic.fntdata"/><Relationship Id="rId14" Type="http://schemas.openxmlformats.org/officeDocument/2006/relationships/slide" Target="slides/slide10.xml"/><Relationship Id="rId58" Type="http://schemas.openxmlformats.org/officeDocument/2006/relationships/font" Target="fonts/Roboto-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af8930f1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af8930f1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51d67819e6_7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51d67819e6_7_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51d67819e6_7_2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51d67819e6_7_2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51d67819e6_7_5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51d67819e6_7_58: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51d67819e6_7_6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51d67819e6_7_68: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51d67819e6_7_8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51d67819e6_7_8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51d67819e6_7_9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51d67819e6_7_9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51d67819e6_7_10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51d67819e6_7_10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51d67819e6_7_1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51d67819e6_7_11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51d67819e6_7_1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51d67819e6_7_118: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51d67819e6_7_12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51d67819e6_7_12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51d67819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51d67819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process of manufacturing 3 dimensional objects from a CAD design.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51d67819e6_7_13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51d67819e6_7_13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51d67819e6_7_4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51d67819e6_7_43:notes"/>
          <p:cNvSpPr/>
          <p:nvPr>
            <p:ph idx="2" type="sldImg"/>
          </p:nvPr>
        </p:nvSpPr>
        <p:spPr>
          <a:xfrm>
            <a:off x="381175" y="685800"/>
            <a:ext cx="609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51d67819e6_7_5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51d67819e6_7_50:notes"/>
          <p:cNvSpPr/>
          <p:nvPr>
            <p:ph idx="2" type="sldImg"/>
          </p:nvPr>
        </p:nvSpPr>
        <p:spPr>
          <a:xfrm>
            <a:off x="381175" y="685800"/>
            <a:ext cx="609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06fbd3820b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06fbd3820b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51d67819e6_5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51d67819e6_5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2b8308189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2b8308189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2b8308189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2b8308189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2b8308189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2b8308189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2b8308189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2b8308189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2b8308189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2b8308189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51d67819e6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1d67819e6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2b8308189e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32b8308189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2b8308189e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2b8308189e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2b8308189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2b8308189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2b8308189e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32b8308189e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2b8308189e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32b8308189e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2b8308189e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2b8308189e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2a275bd9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2a275bd9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51d67819e6_5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51d67819e6_5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2a275bd92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32a275bd92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2a275bd92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32a275bd92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51d67819e6_5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1d67819e6_5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2a275bd92d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32a275bd92d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2a275bd92d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32a275bd92d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af5e66195b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2af5e66195b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af5e66195b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2af5e66195b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af5e66195b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2af5e66195b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af5e66195b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2af5e66195b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51d67819e6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51d67819e6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51d67819e6_5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51d67819e6_5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06fbd3820b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06fbd3820b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06fbd382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06fbd382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06fbd3820b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06fbd3820b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51d67819e6_5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1d67819e6_5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2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28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2800"/>
              <a:buNone/>
              <a:defRPr sz="1800"/>
            </a:lvl2pPr>
            <a:lvl3pPr indent="0" lvl="2">
              <a:spcBef>
                <a:spcPts val="0"/>
              </a:spcBef>
              <a:spcAft>
                <a:spcPts val="0"/>
              </a:spcAft>
              <a:buSzPts val="2800"/>
              <a:buNone/>
              <a:defRPr sz="1800"/>
            </a:lvl3pPr>
            <a:lvl4pPr indent="0" lvl="3">
              <a:spcBef>
                <a:spcPts val="0"/>
              </a:spcBef>
              <a:spcAft>
                <a:spcPts val="0"/>
              </a:spcAft>
              <a:buSzPts val="2800"/>
              <a:buNone/>
              <a:defRPr sz="1800"/>
            </a:lvl4pPr>
            <a:lvl5pPr indent="0" lvl="4">
              <a:spcBef>
                <a:spcPts val="0"/>
              </a:spcBef>
              <a:spcAft>
                <a:spcPts val="0"/>
              </a:spcAft>
              <a:buSzPts val="2800"/>
              <a:buNone/>
              <a:defRPr sz="1800"/>
            </a:lvl5pPr>
            <a:lvl6pPr indent="0" lvl="5">
              <a:spcBef>
                <a:spcPts val="0"/>
              </a:spcBef>
              <a:spcAft>
                <a:spcPts val="0"/>
              </a:spcAft>
              <a:buSzPts val="2800"/>
              <a:buNone/>
              <a:defRPr sz="1800"/>
            </a:lvl6pPr>
            <a:lvl7pPr indent="0" lvl="6">
              <a:spcBef>
                <a:spcPts val="0"/>
              </a:spcBef>
              <a:spcAft>
                <a:spcPts val="0"/>
              </a:spcAft>
              <a:buSzPts val="2800"/>
              <a:buNone/>
              <a:defRPr sz="1800"/>
            </a:lvl7pPr>
            <a:lvl8pPr indent="0" lvl="7">
              <a:spcBef>
                <a:spcPts val="0"/>
              </a:spcBef>
              <a:spcAft>
                <a:spcPts val="0"/>
              </a:spcAft>
              <a:buSzPts val="2800"/>
              <a:buNone/>
              <a:defRPr sz="1800"/>
            </a:lvl8pPr>
            <a:lvl9pPr indent="0" lvl="8">
              <a:spcBef>
                <a:spcPts val="0"/>
              </a:spcBef>
              <a:spcAft>
                <a:spcPts val="0"/>
              </a:spcAft>
              <a:buSzPts val="2800"/>
              <a:buNone/>
              <a:defRPr sz="1800"/>
            </a:lvl9pPr>
          </a:lstStyle>
          <a:p/>
        </p:txBody>
      </p:sp>
      <p:sp>
        <p:nvSpPr>
          <p:cNvPr id="52" name="Google Shape;52;p13"/>
          <p:cNvSpPr txBox="1"/>
          <p:nvPr>
            <p:ph idx="1" type="body"/>
          </p:nvPr>
        </p:nvSpPr>
        <p:spPr>
          <a:xfrm>
            <a:off x="457200" y="1200150"/>
            <a:ext cx="8229600" cy="3394472"/>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Boxes">
  <p:cSld name="TITLE_ONLY_1_1">
    <p:spTree>
      <p:nvGrpSpPr>
        <p:cNvPr id="56" name="Shape 56"/>
        <p:cNvGrpSpPr/>
        <p:nvPr/>
      </p:nvGrpSpPr>
      <p:grpSpPr>
        <a:xfrm>
          <a:off x="0" y="0"/>
          <a:ext cx="0" cy="0"/>
          <a:chOff x="0" y="0"/>
          <a:chExt cx="0" cy="0"/>
        </a:xfrm>
      </p:grpSpPr>
      <p:sp>
        <p:nvSpPr>
          <p:cNvPr id="57" name="Google Shape;57;p14"/>
          <p:cNvSpPr/>
          <p:nvPr/>
        </p:nvSpPr>
        <p:spPr>
          <a:xfrm>
            <a:off x="654225" y="1297000"/>
            <a:ext cx="2418300" cy="2397600"/>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4"/>
          <p:cNvSpPr/>
          <p:nvPr/>
        </p:nvSpPr>
        <p:spPr>
          <a:xfrm>
            <a:off x="3362892" y="1297000"/>
            <a:ext cx="2418300" cy="2397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4"/>
          <p:cNvSpPr/>
          <p:nvPr/>
        </p:nvSpPr>
        <p:spPr>
          <a:xfrm>
            <a:off x="6071559" y="1297000"/>
            <a:ext cx="2418300" cy="2397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4"/>
          <p:cNvSpPr txBox="1"/>
          <p:nvPr>
            <p:ph type="title"/>
          </p:nvPr>
        </p:nvSpPr>
        <p:spPr>
          <a:xfrm>
            <a:off x="654225" y="231425"/>
            <a:ext cx="8489700" cy="7293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3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1" name="Google Shape;61;p14"/>
          <p:cNvSpPr txBox="1"/>
          <p:nvPr>
            <p:ph idx="1" type="subTitle"/>
          </p:nvPr>
        </p:nvSpPr>
        <p:spPr>
          <a:xfrm>
            <a:off x="654251" y="2311525"/>
            <a:ext cx="2418300" cy="792600"/>
          </a:xfrm>
          <a:prstGeom prst="rect">
            <a:avLst/>
          </a:prstGeom>
          <a:noFill/>
          <a:ln>
            <a:noFill/>
          </a:ln>
        </p:spPr>
        <p:txBody>
          <a:bodyPr anchorCtr="0" anchor="t" bIns="45700" lIns="45700" spcFirstLastPara="1" rIns="45700" wrap="square" tIns="4570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62" name="Google Shape;62;p14"/>
          <p:cNvSpPr txBox="1"/>
          <p:nvPr>
            <p:ph idx="2" type="subTitle"/>
          </p:nvPr>
        </p:nvSpPr>
        <p:spPr>
          <a:xfrm>
            <a:off x="3362905" y="2311525"/>
            <a:ext cx="2418300" cy="792600"/>
          </a:xfrm>
          <a:prstGeom prst="rect">
            <a:avLst/>
          </a:prstGeom>
          <a:noFill/>
          <a:ln>
            <a:noFill/>
          </a:ln>
        </p:spPr>
        <p:txBody>
          <a:bodyPr anchorCtr="0" anchor="t" bIns="45700" lIns="45700" spcFirstLastPara="1" rIns="45700" wrap="square" tIns="4570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63" name="Google Shape;63;p14"/>
          <p:cNvSpPr txBox="1"/>
          <p:nvPr>
            <p:ph idx="3" type="subTitle"/>
          </p:nvPr>
        </p:nvSpPr>
        <p:spPr>
          <a:xfrm>
            <a:off x="6071572" y="2311525"/>
            <a:ext cx="2418300" cy="792600"/>
          </a:xfrm>
          <a:prstGeom prst="rect">
            <a:avLst/>
          </a:prstGeom>
          <a:noFill/>
          <a:ln>
            <a:noFill/>
          </a:ln>
        </p:spPr>
        <p:txBody>
          <a:bodyPr anchorCtr="0" anchor="t" bIns="45700" lIns="45700" spcFirstLastPara="1" rIns="45700" wrap="square" tIns="4570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64" name="Google Shape;64;p14"/>
          <p:cNvSpPr txBox="1"/>
          <p:nvPr>
            <p:ph idx="12" type="sldNum"/>
          </p:nvPr>
        </p:nvSpPr>
        <p:spPr>
          <a:xfrm>
            <a:off x="7805634" y="4478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SzPts val="1300"/>
              <a:buNone/>
            </a:pPr>
            <a:r>
              <a:t/>
            </a:r>
            <a:endParaRPr sz="1300"/>
          </a:p>
        </p:txBody>
      </p:sp>
      <p:pic>
        <p:nvPicPr>
          <p:cNvPr id="65" name="Google Shape;65;p14"/>
          <p:cNvPicPr preferRelativeResize="0"/>
          <p:nvPr/>
        </p:nvPicPr>
        <p:blipFill rotWithShape="1">
          <a:blip r:embed="rId2">
            <a:alphaModFix/>
          </a:blip>
          <a:srcRect b="0" l="0" r="0" t="0"/>
          <a:stretch/>
        </p:blipFill>
        <p:spPr>
          <a:xfrm>
            <a:off x="267949" y="4527949"/>
            <a:ext cx="2512000" cy="295600"/>
          </a:xfrm>
          <a:prstGeom prst="rect">
            <a:avLst/>
          </a:prstGeom>
          <a:noFill/>
          <a:ln>
            <a:noFill/>
          </a:ln>
        </p:spPr>
      </p:pic>
      <p:sp>
        <p:nvSpPr>
          <p:cNvPr id="66" name="Google Shape;66;p14"/>
          <p:cNvSpPr txBox="1"/>
          <p:nvPr>
            <p:ph idx="4" type="subTitle"/>
          </p:nvPr>
        </p:nvSpPr>
        <p:spPr>
          <a:xfrm>
            <a:off x="4089400" y="4630425"/>
            <a:ext cx="3530700" cy="1932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SzPts val="1200"/>
              <a:buNone/>
              <a:defRPr sz="1200"/>
            </a:lvl1pPr>
            <a:lvl2pPr lvl="1" algn="l">
              <a:lnSpc>
                <a:spcPct val="115000"/>
              </a:lnSpc>
              <a:spcBef>
                <a:spcPts val="1600"/>
              </a:spcBef>
              <a:spcAft>
                <a:spcPts val="0"/>
              </a:spcAft>
              <a:buSzPts val="1800"/>
              <a:buNone/>
              <a:defRPr/>
            </a:lvl2pPr>
            <a:lvl3pPr lvl="2" algn="l">
              <a:lnSpc>
                <a:spcPct val="115000"/>
              </a:lnSpc>
              <a:spcBef>
                <a:spcPts val="1600"/>
              </a:spcBef>
              <a:spcAft>
                <a:spcPts val="0"/>
              </a:spcAft>
              <a:buSzPts val="1600"/>
              <a:buNone/>
              <a:defRPr/>
            </a:lvl3pPr>
            <a:lvl4pPr lvl="3" algn="l">
              <a:lnSpc>
                <a:spcPct val="115000"/>
              </a:lnSpc>
              <a:spcBef>
                <a:spcPts val="1600"/>
              </a:spcBef>
              <a:spcAft>
                <a:spcPts val="0"/>
              </a:spcAft>
              <a:buSzPts val="13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p:txBody>
      </p:sp>
      <p:pic>
        <p:nvPicPr>
          <p:cNvPr id="67" name="Google Shape;67;p14"/>
          <p:cNvPicPr preferRelativeResize="0"/>
          <p:nvPr/>
        </p:nvPicPr>
        <p:blipFill rotWithShape="1">
          <a:blip r:embed="rId3">
            <a:alphaModFix/>
          </a:blip>
          <a:srcRect b="0" l="0" r="0" t="0"/>
          <a:stretch/>
        </p:blipFill>
        <p:spPr>
          <a:xfrm>
            <a:off x="8508125" y="4405475"/>
            <a:ext cx="414509" cy="414514"/>
          </a:xfrm>
          <a:prstGeom prst="rect">
            <a:avLst/>
          </a:prstGeom>
          <a:noFill/>
          <a:ln>
            <a:noFill/>
          </a:ln>
        </p:spPr>
      </p:pic>
      <p:pic>
        <p:nvPicPr>
          <p:cNvPr id="68" name="Google Shape;68;p14"/>
          <p:cNvPicPr preferRelativeResize="0"/>
          <p:nvPr/>
        </p:nvPicPr>
        <p:blipFill rotWithShape="1">
          <a:blip r:embed="rId4">
            <a:alphaModFix/>
          </a:blip>
          <a:srcRect b="0" l="0" r="0" t="0"/>
          <a:stretch/>
        </p:blipFill>
        <p:spPr>
          <a:xfrm>
            <a:off x="8191675" y="4514449"/>
            <a:ext cx="785021" cy="785026"/>
          </a:xfrm>
          <a:prstGeom prst="rect">
            <a:avLst/>
          </a:prstGeom>
          <a:noFill/>
          <a:ln>
            <a:noFill/>
          </a:ln>
        </p:spPr>
      </p:pic>
      <p:pic>
        <p:nvPicPr>
          <p:cNvPr id="69" name="Google Shape;69;p14"/>
          <p:cNvPicPr preferRelativeResize="0"/>
          <p:nvPr/>
        </p:nvPicPr>
        <p:blipFill rotWithShape="1">
          <a:blip r:embed="rId5">
            <a:alphaModFix/>
          </a:blip>
          <a:srcRect b="0" l="0" r="0" t="0"/>
          <a:stretch/>
        </p:blipFill>
        <p:spPr>
          <a:xfrm>
            <a:off x="8663041" y="4943591"/>
            <a:ext cx="325186" cy="325186"/>
          </a:xfrm>
          <a:prstGeom prst="rect">
            <a:avLst/>
          </a:prstGeom>
          <a:noFill/>
          <a:ln>
            <a:noFill/>
          </a:ln>
        </p:spPr>
      </p:pic>
    </p:spTree>
  </p:cSld>
  <p:clrMapOvr>
    <a:masterClrMapping/>
  </p:clrMapOvr>
  <p:extLst>
    <p:ext uri="{DCECCB84-F9BA-43D5-87BE-67443E8EF086}">
      <p15:sldGuideLst>
        <p15:guide id="1" pos="412">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s">
  <p:cSld name="TITLE_4_1_1_1_1">
    <p:spTree>
      <p:nvGrpSpPr>
        <p:cNvPr id="70" name="Shape 70"/>
        <p:cNvGrpSpPr/>
        <p:nvPr/>
      </p:nvGrpSpPr>
      <p:grpSpPr>
        <a:xfrm>
          <a:off x="0" y="0"/>
          <a:ext cx="0" cy="0"/>
          <a:chOff x="0" y="0"/>
          <a:chExt cx="0" cy="0"/>
        </a:xfrm>
      </p:grpSpPr>
      <p:sp>
        <p:nvSpPr>
          <p:cNvPr id="71" name="Google Shape;71;p1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
        <p:nvSpPr>
          <p:cNvPr id="72" name="Google Shape;72;p15"/>
          <p:cNvSpPr/>
          <p:nvPr>
            <p:ph idx="2" type="pic"/>
          </p:nvPr>
        </p:nvSpPr>
        <p:spPr>
          <a:xfrm>
            <a:off x="3415100" y="2578600"/>
            <a:ext cx="5808900" cy="2730000"/>
          </a:xfrm>
          <a:prstGeom prst="rect">
            <a:avLst/>
          </a:prstGeom>
          <a:noFill/>
          <a:ln cap="flat" cmpd="sng" w="76200">
            <a:solidFill>
              <a:schemeClr val="dk1"/>
            </a:solidFill>
            <a:prstDash val="solid"/>
            <a:round/>
            <a:headEnd len="sm" w="sm" type="none"/>
            <a:tailEnd len="sm" w="sm" type="none"/>
          </a:ln>
        </p:spPr>
      </p:sp>
      <p:sp>
        <p:nvSpPr>
          <p:cNvPr id="73" name="Google Shape;73;p15"/>
          <p:cNvSpPr/>
          <p:nvPr>
            <p:ph idx="3" type="pic"/>
          </p:nvPr>
        </p:nvSpPr>
        <p:spPr>
          <a:xfrm>
            <a:off x="3415113" y="-123775"/>
            <a:ext cx="3399300" cy="2637000"/>
          </a:xfrm>
          <a:prstGeom prst="rect">
            <a:avLst/>
          </a:prstGeom>
          <a:noFill/>
          <a:ln cap="flat" cmpd="sng" w="76200">
            <a:solidFill>
              <a:schemeClr val="dk1"/>
            </a:solidFill>
            <a:prstDash val="solid"/>
            <a:round/>
            <a:headEnd len="sm" w="sm" type="none"/>
            <a:tailEnd len="sm" w="sm" type="none"/>
          </a:ln>
        </p:spPr>
      </p:sp>
      <p:sp>
        <p:nvSpPr>
          <p:cNvPr id="74" name="Google Shape;74;p15"/>
          <p:cNvSpPr/>
          <p:nvPr>
            <p:ph idx="4" type="pic"/>
          </p:nvPr>
        </p:nvSpPr>
        <p:spPr>
          <a:xfrm>
            <a:off x="6901688" y="-123775"/>
            <a:ext cx="2322300" cy="2637000"/>
          </a:xfrm>
          <a:prstGeom prst="rect">
            <a:avLst/>
          </a:prstGeom>
          <a:noFill/>
          <a:ln cap="flat" cmpd="sng" w="76200">
            <a:solidFill>
              <a:schemeClr val="dk1"/>
            </a:solidFill>
            <a:prstDash val="solid"/>
            <a:round/>
            <a:headEnd len="sm" w="sm" type="none"/>
            <a:tailEnd len="sm" w="sm" type="none"/>
          </a:ln>
        </p:spPr>
      </p:sp>
      <p:pic>
        <p:nvPicPr>
          <p:cNvPr id="75" name="Google Shape;75;p15"/>
          <p:cNvPicPr preferRelativeResize="0"/>
          <p:nvPr/>
        </p:nvPicPr>
        <p:blipFill rotWithShape="1">
          <a:blip r:embed="rId2">
            <a:alphaModFix/>
          </a:blip>
          <a:srcRect b="0" l="0" r="0" t="0"/>
          <a:stretch/>
        </p:blipFill>
        <p:spPr>
          <a:xfrm>
            <a:off x="267949" y="4527949"/>
            <a:ext cx="2512000" cy="295600"/>
          </a:xfrm>
          <a:prstGeom prst="rect">
            <a:avLst/>
          </a:prstGeom>
          <a:noFill/>
          <a:ln>
            <a:noFill/>
          </a:ln>
        </p:spPr>
      </p:pic>
      <p:sp>
        <p:nvSpPr>
          <p:cNvPr id="76" name="Google Shape;76;p15"/>
          <p:cNvSpPr txBox="1"/>
          <p:nvPr>
            <p:ph type="title"/>
          </p:nvPr>
        </p:nvSpPr>
        <p:spPr>
          <a:xfrm>
            <a:off x="633375" y="662500"/>
            <a:ext cx="2414700" cy="10566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7" name="Google Shape;77;p15"/>
          <p:cNvSpPr txBox="1"/>
          <p:nvPr>
            <p:ph idx="5" type="title"/>
          </p:nvPr>
        </p:nvSpPr>
        <p:spPr>
          <a:xfrm>
            <a:off x="633375" y="1897100"/>
            <a:ext cx="2414700" cy="2223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300"/>
              <a:buNone/>
              <a:defRPr sz="1300">
                <a:solidFill>
                  <a:schemeClr val="dk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EFEFE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gif"/><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31.png"/><Relationship Id="rId9" Type="http://schemas.openxmlformats.org/officeDocument/2006/relationships/image" Target="../media/image33.png"/><Relationship Id="rId5" Type="http://schemas.openxmlformats.org/officeDocument/2006/relationships/image" Target="../media/image17.png"/><Relationship Id="rId6" Type="http://schemas.openxmlformats.org/officeDocument/2006/relationships/image" Target="../media/image30.png"/><Relationship Id="rId7" Type="http://schemas.openxmlformats.org/officeDocument/2006/relationships/image" Target="../media/image19.png"/><Relationship Id="rId8"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9.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40.png"/><Relationship Id="rId5" Type="http://schemas.openxmlformats.org/officeDocument/2006/relationships/image" Target="../media/image28.png"/><Relationship Id="rId6"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4.png"/><Relationship Id="rId4" Type="http://schemas.openxmlformats.org/officeDocument/2006/relationships/image" Target="../media/image45.gif"/><Relationship Id="rId5"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4.png"/><Relationship Id="rId4" Type="http://schemas.openxmlformats.org/officeDocument/2006/relationships/image" Target="../media/image45.gif"/><Relationship Id="rId5" Type="http://schemas.openxmlformats.org/officeDocument/2006/relationships/image" Target="../media/image49.png"/><Relationship Id="rId6"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4.png"/><Relationship Id="rId4" Type="http://schemas.openxmlformats.org/officeDocument/2006/relationships/image" Target="../media/image45.gif"/><Relationship Id="rId5"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1.gif"/><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6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58.png"/><Relationship Id="rId4" Type="http://schemas.openxmlformats.org/officeDocument/2006/relationships/image" Target="../media/image48.png"/><Relationship Id="rId5" Type="http://schemas.openxmlformats.org/officeDocument/2006/relationships/image" Target="../media/image65.jpg"/><Relationship Id="rId6" Type="http://schemas.openxmlformats.org/officeDocument/2006/relationships/image" Target="../media/image74.jpg"/><Relationship Id="rId7" Type="http://schemas.openxmlformats.org/officeDocument/2006/relationships/image" Target="../media/image3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4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56.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5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5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5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78.pn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5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6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5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5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59.png"/><Relationship Id="rId4" Type="http://schemas.openxmlformats.org/officeDocument/2006/relationships/image" Target="../media/image68.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hyperlink" Target="https://maker.umd.edu/job-ticketing/customer/rooms/1" TargetMode="External"/><Relationship Id="rId4" Type="http://schemas.openxmlformats.org/officeDocument/2006/relationships/image" Target="../media/image76.png"/><Relationship Id="rId5" Type="http://schemas.openxmlformats.org/officeDocument/2006/relationships/image" Target="../media/image6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9.png"/><Relationship Id="rId4" Type="http://schemas.openxmlformats.org/officeDocument/2006/relationships/image" Target="../media/image12.jpg"/><Relationship Id="rId5"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7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7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7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6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hyperlink" Target="https://portal.tw.umd.edu/external/set-up-or-request-access-to-a-kfs-account-in-papercut/" TargetMode="External"/><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7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6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7.png"/><Relationship Id="rId4" Type="http://schemas.openxmlformats.org/officeDocument/2006/relationships/image" Target="../media/image80.png"/><Relationship Id="rId5" Type="http://schemas.openxmlformats.org/officeDocument/2006/relationships/image" Target="../media/image11.png"/><Relationship Id="rId6" Type="http://schemas.openxmlformats.org/officeDocument/2006/relationships/image" Target="../media/image18.png"/><Relationship Id="rId7" Type="http://schemas.openxmlformats.org/officeDocument/2006/relationships/image" Target="../media/image3.png"/><Relationship Id="rId8"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7.gif"/><Relationship Id="rId4" Type="http://schemas.openxmlformats.org/officeDocument/2006/relationships/image" Target="../media/image53.jpg"/><Relationship Id="rId5" Type="http://schemas.openxmlformats.org/officeDocument/2006/relationships/image" Target="../media/image42.gif"/><Relationship Id="rId6" Type="http://schemas.openxmlformats.org/officeDocument/2006/relationships/image" Target="../media/image22.png"/><Relationship Id="rId7" Type="http://schemas.openxmlformats.org/officeDocument/2006/relationships/image" Target="../media/image3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 name="Shape 81"/>
        <p:cNvGrpSpPr/>
        <p:nvPr/>
      </p:nvGrpSpPr>
      <p:grpSpPr>
        <a:xfrm>
          <a:off x="0" y="0"/>
          <a:ext cx="0" cy="0"/>
          <a:chOff x="0" y="0"/>
          <a:chExt cx="0" cy="0"/>
        </a:xfrm>
      </p:grpSpPr>
      <p:sp>
        <p:nvSpPr>
          <p:cNvPr id="82" name="Google Shape;82;p16"/>
          <p:cNvSpPr txBox="1"/>
          <p:nvPr/>
        </p:nvSpPr>
        <p:spPr>
          <a:xfrm>
            <a:off x="702275" y="3963100"/>
            <a:ext cx="4641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solidFill>
                <a:schemeClr val="dk1"/>
              </a:solidFill>
              <a:latin typeface="Nunito Medium"/>
              <a:ea typeface="Nunito Medium"/>
              <a:cs typeface="Nunito Medium"/>
              <a:sym typeface="Nunito Medium"/>
            </a:endParaRPr>
          </a:p>
        </p:txBody>
      </p:sp>
      <p:pic>
        <p:nvPicPr>
          <p:cNvPr id="83" name="Google Shape;83;p16"/>
          <p:cNvPicPr preferRelativeResize="0"/>
          <p:nvPr/>
        </p:nvPicPr>
        <p:blipFill>
          <a:blip r:embed="rId3">
            <a:alphaModFix/>
          </a:blip>
          <a:stretch>
            <a:fillRect/>
          </a:stretch>
        </p:blipFill>
        <p:spPr>
          <a:xfrm>
            <a:off x="778775" y="1832000"/>
            <a:ext cx="2771400" cy="2539500"/>
          </a:xfrm>
          <a:prstGeom prst="rect">
            <a:avLst/>
          </a:prstGeom>
          <a:noFill/>
          <a:ln>
            <a:noFill/>
          </a:ln>
        </p:spPr>
      </p:pic>
      <p:sp>
        <p:nvSpPr>
          <p:cNvPr id="84" name="Google Shape;84;p16"/>
          <p:cNvSpPr txBox="1"/>
          <p:nvPr/>
        </p:nvSpPr>
        <p:spPr>
          <a:xfrm>
            <a:off x="3647575" y="2205550"/>
            <a:ext cx="2079600" cy="15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rgbClr val="0000FF"/>
                </a:solidFill>
                <a:latin typeface="Nunito"/>
                <a:ea typeface="Nunito"/>
                <a:cs typeface="Nunito"/>
                <a:sym typeface="Nunito"/>
              </a:rPr>
              <a:t>Students please sign in for the TW Workshop!</a:t>
            </a:r>
            <a:endParaRPr b="1" sz="2200">
              <a:solidFill>
                <a:srgbClr val="0000FF"/>
              </a:solidFill>
              <a:latin typeface="Nunito"/>
              <a:ea typeface="Nunito"/>
              <a:cs typeface="Nunito"/>
              <a:sym typeface="Nunito"/>
            </a:endParaRPr>
          </a:p>
          <a:p>
            <a:pPr indent="0" lvl="0" marL="0" rtl="0" algn="l">
              <a:spcBef>
                <a:spcPts val="0"/>
              </a:spcBef>
              <a:spcAft>
                <a:spcPts val="0"/>
              </a:spcAft>
              <a:buNone/>
            </a:pPr>
            <a:r>
              <a:t/>
            </a:r>
            <a:endParaRPr sz="2200">
              <a:solidFill>
                <a:srgbClr val="000000"/>
              </a:solidFill>
              <a:latin typeface="Nunito SemiBold"/>
              <a:ea typeface="Nunito SemiBold"/>
              <a:cs typeface="Nunito SemiBold"/>
              <a:sym typeface="Nunito SemiBold"/>
            </a:endParaRPr>
          </a:p>
        </p:txBody>
      </p:sp>
      <p:sp>
        <p:nvSpPr>
          <p:cNvPr id="85" name="Google Shape;85;p16"/>
          <p:cNvSpPr txBox="1"/>
          <p:nvPr/>
        </p:nvSpPr>
        <p:spPr>
          <a:xfrm>
            <a:off x="477649" y="513311"/>
            <a:ext cx="8316900" cy="12189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 sz="3900">
                <a:latin typeface="Lexend SemiBold"/>
                <a:ea typeface="Lexend SemiBold"/>
                <a:cs typeface="Lexend SemiBold"/>
                <a:sym typeface="Lexend SemiBold"/>
              </a:rPr>
              <a:t>Intro to FDM 3D Printing</a:t>
            </a:r>
            <a:endParaRPr sz="3900">
              <a:solidFill>
                <a:srgbClr val="000000"/>
              </a:solidFill>
              <a:latin typeface="Lexend SemiBold"/>
              <a:ea typeface="Lexend SemiBold"/>
              <a:cs typeface="Lexend SemiBold"/>
              <a:sym typeface="Lexend SemiBold"/>
            </a:endParaRPr>
          </a:p>
        </p:txBody>
      </p:sp>
      <p:sp>
        <p:nvSpPr>
          <p:cNvPr id="86" name="Google Shape;86;p16"/>
          <p:cNvSpPr/>
          <p:nvPr/>
        </p:nvSpPr>
        <p:spPr>
          <a:xfrm>
            <a:off x="3964675" y="3722650"/>
            <a:ext cx="1445400" cy="190800"/>
          </a:xfrm>
          <a:prstGeom prst="rightArrow">
            <a:avLst>
              <a:gd fmla="val 50000" name="adj1"/>
              <a:gd fmla="val 50000" name="adj2"/>
            </a:avLst>
          </a:prstGeom>
          <a:solidFill>
            <a:srgbClr val="E21833"/>
          </a:solidFill>
          <a:ln cap="flat" cmpd="sng" w="9525">
            <a:solidFill>
              <a:srgbClr val="E2183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7" name="Google Shape;87;p16"/>
          <p:cNvPicPr preferRelativeResize="0"/>
          <p:nvPr/>
        </p:nvPicPr>
        <p:blipFill>
          <a:blip r:embed="rId4">
            <a:alphaModFix/>
          </a:blip>
          <a:stretch>
            <a:fillRect/>
          </a:stretch>
        </p:blipFill>
        <p:spPr>
          <a:xfrm>
            <a:off x="2870699" y="120825"/>
            <a:ext cx="3763175" cy="914675"/>
          </a:xfrm>
          <a:prstGeom prst="rect">
            <a:avLst/>
          </a:prstGeom>
          <a:noFill/>
          <a:ln>
            <a:noFill/>
          </a:ln>
        </p:spPr>
      </p:pic>
      <p:pic>
        <p:nvPicPr>
          <p:cNvPr id="88" name="Google Shape;88;p16"/>
          <p:cNvPicPr preferRelativeResize="0"/>
          <p:nvPr/>
        </p:nvPicPr>
        <p:blipFill>
          <a:blip r:embed="rId5">
            <a:alphaModFix/>
          </a:blip>
          <a:stretch>
            <a:fillRect/>
          </a:stretch>
        </p:blipFill>
        <p:spPr>
          <a:xfrm>
            <a:off x="5824575" y="1906075"/>
            <a:ext cx="2614600" cy="2614600"/>
          </a:xfrm>
          <a:prstGeom prst="rect">
            <a:avLst/>
          </a:prstGeom>
          <a:noFill/>
          <a:ln>
            <a:noFill/>
          </a:ln>
        </p:spPr>
      </p:pic>
      <p:sp>
        <p:nvSpPr>
          <p:cNvPr id="89" name="Google Shape;89;p16"/>
          <p:cNvSpPr txBox="1"/>
          <p:nvPr/>
        </p:nvSpPr>
        <p:spPr>
          <a:xfrm>
            <a:off x="5494075" y="4520675"/>
            <a:ext cx="337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000000"/>
                </a:solidFill>
                <a:highlight>
                  <a:srgbClr val="C9DAF8"/>
                </a:highlight>
                <a:latin typeface="Nunito"/>
                <a:ea typeface="Nunito"/>
                <a:cs typeface="Nunito"/>
                <a:sym typeface="Nunito"/>
              </a:rPr>
              <a:t>https://go.umd.edu/TWSP25</a:t>
            </a:r>
            <a:endParaRPr sz="1800">
              <a:solidFill>
                <a:srgbClr val="000000"/>
              </a:solidFill>
              <a:highlight>
                <a:srgbClr val="C9DAF8"/>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descr="Screen Shot 2014-12-03 at 9.07.24 PM.png" id="168" name="Google Shape;168;p25"/>
          <p:cNvPicPr preferRelativeResize="0"/>
          <p:nvPr/>
        </p:nvPicPr>
        <p:blipFill rotWithShape="1">
          <a:blip r:embed="rId3">
            <a:alphaModFix/>
          </a:blip>
          <a:srcRect b="0" l="0" r="0" t="0"/>
          <a:stretch/>
        </p:blipFill>
        <p:spPr>
          <a:xfrm>
            <a:off x="3538220" y="1206341"/>
            <a:ext cx="2411280" cy="3148264"/>
          </a:xfrm>
          <a:prstGeom prst="rect">
            <a:avLst/>
          </a:prstGeom>
          <a:noFill/>
          <a:ln>
            <a:noFill/>
          </a:ln>
        </p:spPr>
      </p:pic>
      <p:sp>
        <p:nvSpPr>
          <p:cNvPr id="169" name="Google Shape;169;p25"/>
          <p:cNvSpPr txBox="1"/>
          <p:nvPr/>
        </p:nvSpPr>
        <p:spPr>
          <a:xfrm>
            <a:off x="1767150" y="1044174"/>
            <a:ext cx="1659300" cy="6468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Plastic Filament</a:t>
            </a:r>
            <a:endParaRPr/>
          </a:p>
          <a:p>
            <a:pPr indent="0" lvl="0" marL="0" marR="0" rtl="0" algn="l">
              <a:spcBef>
                <a:spcPts val="0"/>
              </a:spcBef>
              <a:spcAft>
                <a:spcPts val="0"/>
              </a:spcAft>
              <a:buNone/>
            </a:pPr>
            <a:r>
              <a:rPr lang="en" sz="1800">
                <a:solidFill>
                  <a:schemeClr val="dk1"/>
                </a:solidFill>
                <a:latin typeface="Calibri"/>
                <a:ea typeface="Calibri"/>
                <a:cs typeface="Calibri"/>
                <a:sym typeface="Calibri"/>
              </a:rPr>
              <a:t>(from spool)</a:t>
            </a:r>
            <a:endParaRPr sz="1800">
              <a:solidFill>
                <a:schemeClr val="dk1"/>
              </a:solidFill>
              <a:latin typeface="Calibri"/>
              <a:ea typeface="Calibri"/>
              <a:cs typeface="Calibri"/>
              <a:sym typeface="Calibri"/>
            </a:endParaRPr>
          </a:p>
        </p:txBody>
      </p:sp>
      <p:cxnSp>
        <p:nvCxnSpPr>
          <p:cNvPr id="170" name="Google Shape;170;p25"/>
          <p:cNvCxnSpPr/>
          <p:nvPr/>
        </p:nvCxnSpPr>
        <p:spPr>
          <a:xfrm>
            <a:off x="3426583" y="1528927"/>
            <a:ext cx="773622" cy="208811"/>
          </a:xfrm>
          <a:prstGeom prst="straightConnector1">
            <a:avLst/>
          </a:prstGeom>
          <a:noFill/>
          <a:ln cap="flat" cmpd="sng" w="25400">
            <a:solidFill>
              <a:srgbClr val="000000"/>
            </a:solidFill>
            <a:prstDash val="solid"/>
            <a:round/>
            <a:headEnd len="sm" w="sm" type="none"/>
            <a:tailEnd len="med" w="med" type="stealth"/>
          </a:ln>
        </p:spPr>
      </p:cxnSp>
      <p:sp>
        <p:nvSpPr>
          <p:cNvPr id="171" name="Google Shape;171;p25"/>
          <p:cNvSpPr txBox="1"/>
          <p:nvPr/>
        </p:nvSpPr>
        <p:spPr>
          <a:xfrm>
            <a:off x="5756300" y="2664175"/>
            <a:ext cx="1793400" cy="6825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Filament Stepper</a:t>
            </a:r>
            <a:endParaRPr/>
          </a:p>
          <a:p>
            <a:pPr indent="0" lvl="0" marL="0" marR="0" rtl="0" algn="l">
              <a:spcBef>
                <a:spcPts val="0"/>
              </a:spcBef>
              <a:spcAft>
                <a:spcPts val="0"/>
              </a:spcAft>
              <a:buNone/>
            </a:pPr>
            <a:r>
              <a:rPr lang="en" sz="1800">
                <a:solidFill>
                  <a:schemeClr val="dk1"/>
                </a:solidFill>
                <a:latin typeface="Calibri"/>
                <a:ea typeface="Calibri"/>
                <a:cs typeface="Calibri"/>
                <a:sym typeface="Calibri"/>
              </a:rPr>
              <a:t>Motor</a:t>
            </a:r>
            <a:endParaRPr/>
          </a:p>
        </p:txBody>
      </p:sp>
      <p:cxnSp>
        <p:nvCxnSpPr>
          <p:cNvPr id="172" name="Google Shape;172;p25"/>
          <p:cNvCxnSpPr/>
          <p:nvPr/>
        </p:nvCxnSpPr>
        <p:spPr>
          <a:xfrm flipH="1">
            <a:off x="5109258" y="2906543"/>
            <a:ext cx="647035" cy="154668"/>
          </a:xfrm>
          <a:prstGeom prst="straightConnector1">
            <a:avLst/>
          </a:prstGeom>
          <a:noFill/>
          <a:ln cap="flat" cmpd="sng" w="25400">
            <a:solidFill>
              <a:srgbClr val="000000"/>
            </a:solidFill>
            <a:prstDash val="solid"/>
            <a:round/>
            <a:headEnd len="sm" w="sm" type="none"/>
            <a:tailEnd len="med" w="med" type="stealth"/>
          </a:ln>
        </p:spPr>
      </p:cxnSp>
      <p:sp>
        <p:nvSpPr>
          <p:cNvPr id="173" name="Google Shape;173;p25"/>
          <p:cNvSpPr txBox="1"/>
          <p:nvPr/>
        </p:nvSpPr>
        <p:spPr>
          <a:xfrm>
            <a:off x="4608750" y="2104822"/>
            <a:ext cx="1185000" cy="3699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Drive Gear</a:t>
            </a:r>
            <a:endParaRPr/>
          </a:p>
        </p:txBody>
      </p:sp>
      <p:cxnSp>
        <p:nvCxnSpPr>
          <p:cNvPr id="174" name="Google Shape;174;p25"/>
          <p:cNvCxnSpPr/>
          <p:nvPr/>
        </p:nvCxnSpPr>
        <p:spPr>
          <a:xfrm flipH="1">
            <a:off x="4507680" y="2381836"/>
            <a:ext cx="101076" cy="767081"/>
          </a:xfrm>
          <a:prstGeom prst="straightConnector1">
            <a:avLst/>
          </a:prstGeom>
          <a:noFill/>
          <a:ln cap="flat" cmpd="sng" w="25400">
            <a:solidFill>
              <a:srgbClr val="000000"/>
            </a:solidFill>
            <a:prstDash val="solid"/>
            <a:round/>
            <a:headEnd len="sm" w="sm" type="none"/>
            <a:tailEnd len="med" w="med" type="stealth"/>
          </a:ln>
        </p:spPr>
      </p:cxnSp>
      <p:sp>
        <p:nvSpPr>
          <p:cNvPr id="175" name="Google Shape;175;p25"/>
          <p:cNvSpPr txBox="1"/>
          <p:nvPr/>
        </p:nvSpPr>
        <p:spPr>
          <a:xfrm>
            <a:off x="1509825" y="3194624"/>
            <a:ext cx="1467300" cy="3942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Heating Block</a:t>
            </a:r>
            <a:endParaRPr/>
          </a:p>
        </p:txBody>
      </p:sp>
      <p:cxnSp>
        <p:nvCxnSpPr>
          <p:cNvPr id="176" name="Google Shape;176;p25"/>
          <p:cNvCxnSpPr/>
          <p:nvPr/>
        </p:nvCxnSpPr>
        <p:spPr>
          <a:xfrm>
            <a:off x="2977254" y="3471627"/>
            <a:ext cx="896744" cy="120979"/>
          </a:xfrm>
          <a:prstGeom prst="straightConnector1">
            <a:avLst/>
          </a:prstGeom>
          <a:noFill/>
          <a:ln cap="flat" cmpd="sng" w="25400">
            <a:solidFill>
              <a:schemeClr val="dk1"/>
            </a:solidFill>
            <a:prstDash val="solid"/>
            <a:round/>
            <a:headEnd len="sm" w="sm" type="none"/>
            <a:tailEnd len="med" w="med" type="stealth"/>
          </a:ln>
        </p:spPr>
      </p:cxnSp>
      <p:sp>
        <p:nvSpPr>
          <p:cNvPr id="177" name="Google Shape;177;p25"/>
          <p:cNvSpPr txBox="1"/>
          <p:nvPr/>
        </p:nvSpPr>
        <p:spPr>
          <a:xfrm>
            <a:off x="5215775" y="4216098"/>
            <a:ext cx="1550100" cy="3699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Nozzle</a:t>
            </a:r>
            <a:endParaRPr/>
          </a:p>
        </p:txBody>
      </p:sp>
      <p:cxnSp>
        <p:nvCxnSpPr>
          <p:cNvPr id="178" name="Google Shape;178;p25"/>
          <p:cNvCxnSpPr/>
          <p:nvPr/>
        </p:nvCxnSpPr>
        <p:spPr>
          <a:xfrm rot="10800000">
            <a:off x="4507680" y="4103948"/>
            <a:ext cx="708104" cy="112159"/>
          </a:xfrm>
          <a:prstGeom prst="straightConnector1">
            <a:avLst/>
          </a:prstGeom>
          <a:noFill/>
          <a:ln cap="flat" cmpd="sng" w="25400">
            <a:solidFill>
              <a:srgbClr val="000000"/>
            </a:solidFill>
            <a:prstDash val="solid"/>
            <a:round/>
            <a:headEnd len="sm" w="sm" type="none"/>
            <a:tailEnd len="med" w="med" type="stealth"/>
          </a:ln>
        </p:spPr>
      </p:cxnSp>
      <p:sp>
        <p:nvSpPr>
          <p:cNvPr id="179" name="Google Shape;179;p25"/>
          <p:cNvSpPr txBox="1"/>
          <p:nvPr/>
        </p:nvSpPr>
        <p:spPr>
          <a:xfrm>
            <a:off x="1614875" y="4047173"/>
            <a:ext cx="1552800" cy="3942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Bead of Plastic</a:t>
            </a:r>
            <a:endParaRPr/>
          </a:p>
        </p:txBody>
      </p:sp>
      <p:cxnSp>
        <p:nvCxnSpPr>
          <p:cNvPr id="180" name="Google Shape;180;p25"/>
          <p:cNvCxnSpPr/>
          <p:nvPr/>
        </p:nvCxnSpPr>
        <p:spPr>
          <a:xfrm flipH="1" rot="10800000">
            <a:off x="3167663" y="4223125"/>
            <a:ext cx="641400" cy="42300"/>
          </a:xfrm>
          <a:prstGeom prst="straightConnector1">
            <a:avLst/>
          </a:prstGeom>
          <a:noFill/>
          <a:ln cap="flat" cmpd="sng" w="25400">
            <a:solidFill>
              <a:srgbClr val="000000"/>
            </a:solidFill>
            <a:prstDash val="solid"/>
            <a:round/>
            <a:headEnd len="sm" w="sm" type="none"/>
            <a:tailEnd len="med" w="med" type="stealth"/>
          </a:ln>
        </p:spPr>
      </p:cxnSp>
      <p:sp>
        <p:nvSpPr>
          <p:cNvPr id="181" name="Google Shape;181;p25"/>
          <p:cNvSpPr txBox="1"/>
          <p:nvPr/>
        </p:nvSpPr>
        <p:spPr>
          <a:xfrm>
            <a:off x="1709275" y="2387177"/>
            <a:ext cx="1273800" cy="3942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Idler Wheel</a:t>
            </a:r>
            <a:endParaRPr/>
          </a:p>
        </p:txBody>
      </p:sp>
      <p:cxnSp>
        <p:nvCxnSpPr>
          <p:cNvPr id="182" name="Google Shape;182;p25"/>
          <p:cNvCxnSpPr/>
          <p:nvPr/>
        </p:nvCxnSpPr>
        <p:spPr>
          <a:xfrm>
            <a:off x="2983178" y="2664169"/>
            <a:ext cx="890820" cy="484748"/>
          </a:xfrm>
          <a:prstGeom prst="straightConnector1">
            <a:avLst/>
          </a:prstGeom>
          <a:noFill/>
          <a:ln cap="flat" cmpd="sng" w="25400">
            <a:solidFill>
              <a:srgbClr val="000000"/>
            </a:solidFill>
            <a:prstDash val="solid"/>
            <a:round/>
            <a:headEnd len="sm" w="sm" type="none"/>
            <a:tailEnd len="med" w="med" type="stealth"/>
          </a:ln>
        </p:spPr>
      </p:cxnSp>
      <p:sp>
        <p:nvSpPr>
          <p:cNvPr id="183" name="Google Shape;183;p25"/>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 sz="4400" u="none" cap="none" strike="noStrike">
                <a:solidFill>
                  <a:schemeClr val="dk1"/>
                </a:solidFill>
                <a:latin typeface="Calibri"/>
                <a:ea typeface="Calibri"/>
                <a:cs typeface="Calibri"/>
                <a:sym typeface="Calibri"/>
              </a:rPr>
              <a:t>FFF/FDM Process: Extruder</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 sz="4400" u="none" cap="none" strike="noStrike">
                <a:solidFill>
                  <a:schemeClr val="dk1"/>
                </a:solidFill>
                <a:latin typeface="Calibri"/>
                <a:ea typeface="Calibri"/>
                <a:cs typeface="Calibri"/>
                <a:sym typeface="Calibri"/>
              </a:rPr>
              <a:t>FFF/FDM Process: Toolpath</a:t>
            </a:r>
            <a:endParaRPr b="0" i="0" sz="4400" u="none" cap="none" strike="noStrike">
              <a:solidFill>
                <a:schemeClr val="dk1"/>
              </a:solidFill>
              <a:latin typeface="Calibri"/>
              <a:ea typeface="Calibri"/>
              <a:cs typeface="Calibri"/>
              <a:sym typeface="Calibri"/>
            </a:endParaRPr>
          </a:p>
        </p:txBody>
      </p:sp>
      <p:grpSp>
        <p:nvGrpSpPr>
          <p:cNvPr id="189" name="Google Shape;189;p26"/>
          <p:cNvGrpSpPr/>
          <p:nvPr/>
        </p:nvGrpSpPr>
        <p:grpSpPr>
          <a:xfrm>
            <a:off x="278343" y="1258612"/>
            <a:ext cx="8680819" cy="3068206"/>
            <a:chOff x="278344" y="1749381"/>
            <a:chExt cx="6141656" cy="2894334"/>
          </a:xfrm>
        </p:grpSpPr>
        <p:pic>
          <p:nvPicPr>
            <p:cNvPr descr="Screen Shot 2016-09-16 at 5.19.48 AM.png" id="190" name="Google Shape;190;p26"/>
            <p:cNvPicPr preferRelativeResize="0"/>
            <p:nvPr/>
          </p:nvPicPr>
          <p:blipFill rotWithShape="1">
            <a:blip r:embed="rId3">
              <a:alphaModFix/>
            </a:blip>
            <a:srcRect b="0" l="0" r="0" t="0"/>
            <a:stretch/>
          </p:blipFill>
          <p:spPr>
            <a:xfrm>
              <a:off x="278344" y="1749381"/>
              <a:ext cx="1808507" cy="1188720"/>
            </a:xfrm>
            <a:prstGeom prst="rect">
              <a:avLst/>
            </a:prstGeom>
            <a:noFill/>
            <a:ln cap="flat" cmpd="sng" w="9525">
              <a:solidFill>
                <a:srgbClr val="000000"/>
              </a:solidFill>
              <a:prstDash val="solid"/>
              <a:round/>
              <a:headEnd len="sm" w="sm" type="none"/>
              <a:tailEnd len="sm" w="sm" type="none"/>
            </a:ln>
          </p:spPr>
        </p:pic>
        <p:pic>
          <p:nvPicPr>
            <p:cNvPr descr="Screen Shot 2016-09-16 at 5.19.58 AM.png" id="191" name="Google Shape;191;p26"/>
            <p:cNvPicPr preferRelativeResize="0"/>
            <p:nvPr/>
          </p:nvPicPr>
          <p:blipFill rotWithShape="1">
            <a:blip r:embed="rId4">
              <a:alphaModFix/>
            </a:blip>
            <a:srcRect b="0" l="0" r="0" t="0"/>
            <a:stretch/>
          </p:blipFill>
          <p:spPr>
            <a:xfrm>
              <a:off x="2086851" y="1749381"/>
              <a:ext cx="1760623" cy="1188720"/>
            </a:xfrm>
            <a:prstGeom prst="rect">
              <a:avLst/>
            </a:prstGeom>
            <a:noFill/>
            <a:ln cap="flat" cmpd="sng" w="9525">
              <a:solidFill>
                <a:srgbClr val="000000"/>
              </a:solidFill>
              <a:prstDash val="solid"/>
              <a:round/>
              <a:headEnd len="sm" w="sm" type="none"/>
              <a:tailEnd len="sm" w="sm" type="none"/>
            </a:ln>
          </p:spPr>
        </p:pic>
        <p:pic>
          <p:nvPicPr>
            <p:cNvPr descr="Screen Shot 2016-09-16 at 5.20.09 AM.png" id="192" name="Google Shape;192;p26"/>
            <p:cNvPicPr preferRelativeResize="0"/>
            <p:nvPr/>
          </p:nvPicPr>
          <p:blipFill rotWithShape="1">
            <a:blip r:embed="rId5">
              <a:alphaModFix/>
            </a:blip>
            <a:srcRect b="0" l="0" r="0" t="0"/>
            <a:stretch/>
          </p:blipFill>
          <p:spPr>
            <a:xfrm>
              <a:off x="3847474" y="1749381"/>
              <a:ext cx="1684733" cy="1188720"/>
            </a:xfrm>
            <a:prstGeom prst="rect">
              <a:avLst/>
            </a:prstGeom>
            <a:noFill/>
            <a:ln cap="flat" cmpd="sng" w="9525">
              <a:solidFill>
                <a:srgbClr val="000000"/>
              </a:solidFill>
              <a:prstDash val="solid"/>
              <a:round/>
              <a:headEnd len="sm" w="sm" type="none"/>
              <a:tailEnd len="sm" w="sm" type="none"/>
            </a:ln>
          </p:spPr>
        </p:pic>
        <p:pic>
          <p:nvPicPr>
            <p:cNvPr descr="Screen Shot 2016-09-16 at 5.20.25 AM.png" id="193" name="Google Shape;193;p26"/>
            <p:cNvPicPr preferRelativeResize="0"/>
            <p:nvPr/>
          </p:nvPicPr>
          <p:blipFill rotWithShape="1">
            <a:blip r:embed="rId6">
              <a:alphaModFix/>
            </a:blip>
            <a:srcRect b="0" l="0" r="0" t="0"/>
            <a:stretch/>
          </p:blipFill>
          <p:spPr>
            <a:xfrm>
              <a:off x="278344" y="3454995"/>
              <a:ext cx="1609121" cy="1188720"/>
            </a:xfrm>
            <a:prstGeom prst="rect">
              <a:avLst/>
            </a:prstGeom>
            <a:noFill/>
            <a:ln cap="flat" cmpd="sng" w="9525">
              <a:solidFill>
                <a:srgbClr val="000000"/>
              </a:solidFill>
              <a:prstDash val="solid"/>
              <a:round/>
              <a:headEnd len="sm" w="sm" type="none"/>
              <a:tailEnd len="sm" w="sm" type="none"/>
            </a:ln>
          </p:spPr>
        </p:pic>
        <p:pic>
          <p:nvPicPr>
            <p:cNvPr descr="Screen Shot 2016-09-16 at 5.20.40 AM.png" id="194" name="Google Shape;194;p26"/>
            <p:cNvPicPr preferRelativeResize="0"/>
            <p:nvPr/>
          </p:nvPicPr>
          <p:blipFill rotWithShape="1">
            <a:blip r:embed="rId7">
              <a:alphaModFix/>
            </a:blip>
            <a:srcRect b="0" l="0" r="0" t="0"/>
            <a:stretch/>
          </p:blipFill>
          <p:spPr>
            <a:xfrm>
              <a:off x="1887465" y="3454995"/>
              <a:ext cx="1599457" cy="1188720"/>
            </a:xfrm>
            <a:prstGeom prst="rect">
              <a:avLst/>
            </a:prstGeom>
            <a:noFill/>
            <a:ln cap="flat" cmpd="sng" w="9525">
              <a:solidFill>
                <a:srgbClr val="000000"/>
              </a:solidFill>
              <a:prstDash val="solid"/>
              <a:round/>
              <a:headEnd len="sm" w="sm" type="none"/>
              <a:tailEnd len="sm" w="sm" type="none"/>
            </a:ln>
          </p:spPr>
        </p:pic>
        <p:pic>
          <p:nvPicPr>
            <p:cNvPr descr="Screen Shot 2016-09-16 at 5.20.51 AM.png" id="195" name="Google Shape;195;p26"/>
            <p:cNvPicPr preferRelativeResize="0"/>
            <p:nvPr/>
          </p:nvPicPr>
          <p:blipFill rotWithShape="1">
            <a:blip r:embed="rId8">
              <a:alphaModFix/>
            </a:blip>
            <a:srcRect b="0" l="0" r="0" t="0"/>
            <a:stretch/>
          </p:blipFill>
          <p:spPr>
            <a:xfrm>
              <a:off x="3486922" y="3454995"/>
              <a:ext cx="1668432" cy="1188720"/>
            </a:xfrm>
            <a:prstGeom prst="rect">
              <a:avLst/>
            </a:prstGeom>
            <a:noFill/>
            <a:ln cap="flat" cmpd="sng" w="9525">
              <a:solidFill>
                <a:srgbClr val="000000"/>
              </a:solidFill>
              <a:prstDash val="solid"/>
              <a:round/>
              <a:headEnd len="sm" w="sm" type="none"/>
              <a:tailEnd len="sm" w="sm" type="none"/>
            </a:ln>
          </p:spPr>
        </p:pic>
        <p:pic>
          <p:nvPicPr>
            <p:cNvPr descr="Screen Shot 2016-09-16 at 5.21.01 AM.png" id="196" name="Google Shape;196;p26"/>
            <p:cNvPicPr preferRelativeResize="0"/>
            <p:nvPr/>
          </p:nvPicPr>
          <p:blipFill rotWithShape="1">
            <a:blip r:embed="rId9">
              <a:alphaModFix/>
            </a:blip>
            <a:srcRect b="0" l="0" r="0" t="0"/>
            <a:stretch/>
          </p:blipFill>
          <p:spPr>
            <a:xfrm>
              <a:off x="5155354" y="3454995"/>
              <a:ext cx="1264646" cy="1188720"/>
            </a:xfrm>
            <a:prstGeom prst="rect">
              <a:avLst/>
            </a:prstGeom>
            <a:noFill/>
            <a:ln cap="flat" cmpd="sng" w="9525">
              <a:solidFill>
                <a:srgbClr val="000000"/>
              </a:solidFill>
              <a:prstDash val="solid"/>
              <a:round/>
              <a:headEnd len="sm" w="sm" type="none"/>
              <a:tailEnd len="sm" w="sm" type="none"/>
            </a:ln>
          </p:spPr>
        </p:pic>
      </p:grpSp>
      <p:cxnSp>
        <p:nvCxnSpPr>
          <p:cNvPr id="197" name="Google Shape;197;p26"/>
          <p:cNvCxnSpPr>
            <a:stCxn id="192" idx="2"/>
            <a:endCxn id="193" idx="0"/>
          </p:cNvCxnSpPr>
          <p:nvPr/>
        </p:nvCxnSpPr>
        <p:spPr>
          <a:xfrm rot="5400000">
            <a:off x="3690697" y="243542"/>
            <a:ext cx="547800" cy="5098200"/>
          </a:xfrm>
          <a:prstGeom prst="bentConnector3">
            <a:avLst>
              <a:gd fmla="val 50000" name="adj1"/>
            </a:avLst>
          </a:prstGeom>
          <a:noFill/>
          <a:ln cap="flat" cmpd="sng" w="25400">
            <a:solidFill>
              <a:srgbClr val="000000"/>
            </a:solidFill>
            <a:prstDash val="solid"/>
            <a:round/>
            <a:headEnd len="sm" w="sm" type="none"/>
            <a:tailEnd len="med" w="med" type="stealth"/>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7"/>
          <p:cNvSpPr txBox="1"/>
          <p:nvPr>
            <p:ph type="title"/>
          </p:nvPr>
        </p:nvSpPr>
        <p:spPr>
          <a:xfrm>
            <a:off x="457200" y="-86235"/>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Calibri"/>
              <a:buNone/>
            </a:pPr>
            <a:r>
              <a:rPr b="0" i="0" lang="en" sz="4400" u="none" cap="none" strike="noStrike">
                <a:solidFill>
                  <a:schemeClr val="dk1"/>
                </a:solidFill>
                <a:latin typeface="Calibri"/>
                <a:ea typeface="Calibri"/>
                <a:cs typeface="Calibri"/>
                <a:sym typeface="Calibri"/>
              </a:rPr>
              <a:t>Overhangs</a:t>
            </a:r>
            <a:endParaRPr b="0" i="0" sz="4400" u="none" cap="none" strike="noStrike">
              <a:solidFill>
                <a:schemeClr val="dk1"/>
              </a:solidFill>
              <a:latin typeface="Calibri"/>
              <a:ea typeface="Calibri"/>
              <a:cs typeface="Calibri"/>
              <a:sym typeface="Calibri"/>
            </a:endParaRPr>
          </a:p>
        </p:txBody>
      </p:sp>
      <p:pic>
        <p:nvPicPr>
          <p:cNvPr descr="Screen Shot 2016-08-10 at 1.36.50 AM.png" id="203" name="Google Shape;203;p27"/>
          <p:cNvPicPr preferRelativeResize="0"/>
          <p:nvPr/>
        </p:nvPicPr>
        <p:blipFill rotWithShape="1">
          <a:blip r:embed="rId3">
            <a:alphaModFix/>
          </a:blip>
          <a:srcRect b="49780" l="0" r="0" t="0"/>
          <a:stretch/>
        </p:blipFill>
        <p:spPr>
          <a:xfrm>
            <a:off x="797986" y="697253"/>
            <a:ext cx="7702345" cy="1716312"/>
          </a:xfrm>
          <a:prstGeom prst="rect">
            <a:avLst/>
          </a:prstGeom>
          <a:noFill/>
          <a:ln>
            <a:noFill/>
          </a:ln>
        </p:spPr>
      </p:pic>
      <p:sp>
        <p:nvSpPr>
          <p:cNvPr id="204" name="Google Shape;204;p27"/>
          <p:cNvSpPr txBox="1"/>
          <p:nvPr/>
        </p:nvSpPr>
        <p:spPr>
          <a:xfrm>
            <a:off x="6308754" y="202238"/>
            <a:ext cx="850388" cy="392415"/>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800">
                <a:solidFill>
                  <a:srgbClr val="BC0600"/>
                </a:solidFill>
                <a:latin typeface="Calibri"/>
                <a:ea typeface="Calibri"/>
                <a:cs typeface="Calibri"/>
                <a:sym typeface="Calibri"/>
              </a:rPr>
              <a:t>≈30°</a:t>
            </a:r>
            <a:endParaRPr/>
          </a:p>
        </p:txBody>
      </p:sp>
      <p:sp>
        <p:nvSpPr>
          <p:cNvPr id="205" name="Google Shape;205;p27"/>
          <p:cNvSpPr txBox="1"/>
          <p:nvPr>
            <p:ph idx="1" type="body"/>
          </p:nvPr>
        </p:nvSpPr>
        <p:spPr>
          <a:xfrm>
            <a:off x="347920" y="2674489"/>
            <a:ext cx="8032259" cy="2311522"/>
          </a:xfrm>
          <a:prstGeom prst="rect">
            <a:avLst/>
          </a:prstGeom>
          <a:noFill/>
          <a:ln>
            <a:noFill/>
          </a:ln>
        </p:spPr>
        <p:txBody>
          <a:bodyPr anchorCtr="0" anchor="t" bIns="45700" lIns="91425" spcFirstLastPara="1" rIns="91425" wrap="square" tIns="45700">
            <a:noAutofit/>
          </a:bodyPr>
          <a:lstStyle/>
          <a:p>
            <a:pPr indent="-381000" lvl="0" marL="457200" marR="0" rtl="0" algn="l">
              <a:spcBef>
                <a:spcPts val="0"/>
              </a:spcBef>
              <a:spcAft>
                <a:spcPts val="0"/>
              </a:spcAft>
              <a:buClr>
                <a:schemeClr val="dk1"/>
              </a:buClr>
              <a:buSzPts val="2400"/>
              <a:buFont typeface="Calibri"/>
              <a:buChar char="•"/>
            </a:pPr>
            <a:r>
              <a:rPr b="0" i="0" lang="en" sz="2400" u="none" cap="none" strike="noStrike">
                <a:solidFill>
                  <a:schemeClr val="dk1"/>
                </a:solidFill>
                <a:latin typeface="Calibri"/>
                <a:ea typeface="Calibri"/>
                <a:cs typeface="Calibri"/>
                <a:sym typeface="Calibri"/>
              </a:rPr>
              <a:t>45 Degree Rule</a:t>
            </a:r>
            <a:endParaRPr sz="2400"/>
          </a:p>
          <a:p>
            <a:pPr indent="-381000" lvl="0" marL="457200" marR="0" rtl="0" algn="l">
              <a:spcBef>
                <a:spcPts val="0"/>
              </a:spcBef>
              <a:spcAft>
                <a:spcPts val="0"/>
              </a:spcAft>
              <a:buClr>
                <a:schemeClr val="dk1"/>
              </a:buClr>
              <a:buSzPts val="2400"/>
              <a:buFont typeface="Calibri"/>
              <a:buChar char="•"/>
            </a:pPr>
            <a:r>
              <a:rPr b="0" i="0" lang="en" sz="2400" u="none" cap="none" strike="noStrike">
                <a:solidFill>
                  <a:schemeClr val="dk1"/>
                </a:solidFill>
                <a:latin typeface="Calibri"/>
                <a:ea typeface="Calibri"/>
                <a:cs typeface="Calibri"/>
                <a:sym typeface="Calibri"/>
              </a:rPr>
              <a:t>Candy Cane</a:t>
            </a:r>
            <a:endParaRPr sz="2400"/>
          </a:p>
          <a:p>
            <a:pPr indent="-381000" lvl="0" marL="457200" marR="0" rtl="0" algn="l">
              <a:spcBef>
                <a:spcPts val="0"/>
              </a:spcBef>
              <a:spcAft>
                <a:spcPts val="0"/>
              </a:spcAft>
              <a:buClr>
                <a:schemeClr val="dk1"/>
              </a:buClr>
              <a:buSzPts val="2400"/>
              <a:buFont typeface="Calibri"/>
              <a:buChar char="•"/>
            </a:pPr>
            <a:r>
              <a:rPr b="0" i="0" lang="en" sz="2400" u="none" cap="none" strike="noStrike">
                <a:solidFill>
                  <a:schemeClr val="dk1"/>
                </a:solidFill>
                <a:latin typeface="Calibri"/>
                <a:ea typeface="Calibri"/>
                <a:cs typeface="Calibri"/>
                <a:sym typeface="Calibri"/>
              </a:rPr>
              <a:t>Bridging</a:t>
            </a:r>
            <a:endParaRPr sz="2400"/>
          </a:p>
          <a:p>
            <a:pPr indent="-381000" lvl="0" marL="457200" marR="0" rtl="0" algn="l">
              <a:spcBef>
                <a:spcPts val="0"/>
              </a:spcBef>
              <a:spcAft>
                <a:spcPts val="0"/>
              </a:spcAft>
              <a:buClr>
                <a:schemeClr val="dk1"/>
              </a:buClr>
              <a:buSzPts val="2400"/>
              <a:buFont typeface="Calibri"/>
              <a:buChar char="•"/>
            </a:pPr>
            <a:r>
              <a:rPr b="0" i="0" lang="en" sz="2400" u="none" cap="none" strike="noStrike">
                <a:solidFill>
                  <a:schemeClr val="dk1"/>
                </a:solidFill>
                <a:latin typeface="Calibri"/>
                <a:ea typeface="Calibri"/>
                <a:cs typeface="Calibri"/>
                <a:sym typeface="Calibri"/>
              </a:rPr>
              <a:t>Automatic/User Created Support Material</a:t>
            </a:r>
            <a:endParaRPr b="0" i="0" sz="2400" u="none" cap="none" strike="noStrike">
              <a:solidFill>
                <a:schemeClr val="dk1"/>
              </a:solidFill>
              <a:latin typeface="Calibri"/>
              <a:ea typeface="Calibri"/>
              <a:cs typeface="Calibri"/>
              <a:sym typeface="Calibri"/>
            </a:endParaRPr>
          </a:p>
        </p:txBody>
      </p:sp>
      <p:pic>
        <p:nvPicPr>
          <p:cNvPr descr="Screen Shot 2016-08-10 at 1.36.50 AM.png" id="206" name="Google Shape;206;p27"/>
          <p:cNvPicPr preferRelativeResize="0"/>
          <p:nvPr/>
        </p:nvPicPr>
        <p:blipFill rotWithShape="1">
          <a:blip r:embed="rId3">
            <a:alphaModFix/>
          </a:blip>
          <a:srcRect b="0" l="11602" r="30432" t="49166"/>
          <a:stretch/>
        </p:blipFill>
        <p:spPr>
          <a:xfrm>
            <a:off x="3896447" y="2283101"/>
            <a:ext cx="4464732" cy="17372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8"/>
          <p:cNvSpPr txBox="1"/>
          <p:nvPr>
            <p:ph type="title"/>
          </p:nvPr>
        </p:nvSpPr>
        <p:spPr>
          <a:xfrm>
            <a:off x="457200" y="-86235"/>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Calibri"/>
              <a:buNone/>
            </a:pPr>
            <a:r>
              <a:rPr b="0" i="0" lang="en" sz="4400" u="none" cap="none" strike="noStrike">
                <a:solidFill>
                  <a:schemeClr val="dk1"/>
                </a:solidFill>
                <a:latin typeface="Calibri"/>
                <a:ea typeface="Calibri"/>
                <a:cs typeface="Calibri"/>
                <a:sym typeface="Calibri"/>
              </a:rPr>
              <a:t>Overhangs</a:t>
            </a:r>
            <a:endParaRPr b="0" i="0" sz="4400" u="none" cap="none" strike="noStrike">
              <a:solidFill>
                <a:schemeClr val="dk1"/>
              </a:solidFill>
              <a:latin typeface="Calibri"/>
              <a:ea typeface="Calibri"/>
              <a:cs typeface="Calibri"/>
              <a:sym typeface="Calibri"/>
            </a:endParaRPr>
          </a:p>
        </p:txBody>
      </p:sp>
      <p:sp>
        <p:nvSpPr>
          <p:cNvPr id="212" name="Google Shape;212;p28"/>
          <p:cNvSpPr txBox="1"/>
          <p:nvPr/>
        </p:nvSpPr>
        <p:spPr>
          <a:xfrm>
            <a:off x="6308754" y="202238"/>
            <a:ext cx="850388" cy="392415"/>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800">
                <a:solidFill>
                  <a:srgbClr val="BC0600"/>
                </a:solidFill>
                <a:latin typeface="Calibri"/>
                <a:ea typeface="Calibri"/>
                <a:cs typeface="Calibri"/>
                <a:sym typeface="Calibri"/>
              </a:rPr>
              <a:t>≈30°</a:t>
            </a:r>
            <a:endParaRPr/>
          </a:p>
        </p:txBody>
      </p:sp>
      <p:sp>
        <p:nvSpPr>
          <p:cNvPr id="213" name="Google Shape;213;p28"/>
          <p:cNvSpPr txBox="1"/>
          <p:nvPr>
            <p:ph idx="1" type="body"/>
          </p:nvPr>
        </p:nvSpPr>
        <p:spPr>
          <a:xfrm>
            <a:off x="347920" y="988565"/>
            <a:ext cx="8032259" cy="23115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1600"/>
              </a:spcAft>
              <a:buClr>
                <a:schemeClr val="dk1"/>
              </a:buClr>
              <a:buFont typeface="Arial"/>
              <a:buNone/>
            </a:pPr>
            <a:r>
              <a:rPr b="0" i="0" lang="en" sz="3200" u="none" cap="none" strike="noStrike">
                <a:solidFill>
                  <a:schemeClr val="dk1"/>
                </a:solidFill>
                <a:latin typeface="Calibri"/>
                <a:ea typeface="Calibri"/>
                <a:cs typeface="Calibri"/>
                <a:sym typeface="Calibri"/>
              </a:rPr>
              <a:t>Automatic/User Created Support Material</a:t>
            </a:r>
            <a:endParaRPr b="0" i="0" sz="3200" u="none" cap="none" strike="noStrike">
              <a:solidFill>
                <a:schemeClr val="dk1"/>
              </a:solidFill>
              <a:latin typeface="Calibri"/>
              <a:ea typeface="Calibri"/>
              <a:cs typeface="Calibri"/>
              <a:sym typeface="Calibri"/>
            </a:endParaRPr>
          </a:p>
        </p:txBody>
      </p:sp>
      <p:pic>
        <p:nvPicPr>
          <p:cNvPr descr="Screen Shot 2016-09-16 at 11.25.51 AM.png" id="214" name="Google Shape;214;p28"/>
          <p:cNvPicPr preferRelativeResize="0"/>
          <p:nvPr/>
        </p:nvPicPr>
        <p:blipFill rotWithShape="1">
          <a:blip r:embed="rId3">
            <a:alphaModFix/>
          </a:blip>
          <a:srcRect b="0" l="0" r="0" t="0"/>
          <a:stretch/>
        </p:blipFill>
        <p:spPr>
          <a:xfrm>
            <a:off x="665027" y="1652588"/>
            <a:ext cx="3390900" cy="2126475"/>
          </a:xfrm>
          <a:prstGeom prst="rect">
            <a:avLst/>
          </a:prstGeom>
          <a:noFill/>
          <a:ln>
            <a:noFill/>
          </a:ln>
        </p:spPr>
      </p:pic>
      <p:pic>
        <p:nvPicPr>
          <p:cNvPr descr="Screen Shot 2016-09-16 at 11.26.16 AM.png" id="215" name="Google Shape;215;p28"/>
          <p:cNvPicPr preferRelativeResize="0"/>
          <p:nvPr/>
        </p:nvPicPr>
        <p:blipFill rotWithShape="1">
          <a:blip r:embed="rId4">
            <a:alphaModFix/>
          </a:blip>
          <a:srcRect b="0" l="0" r="0" t="0"/>
          <a:stretch/>
        </p:blipFill>
        <p:spPr>
          <a:xfrm>
            <a:off x="4475026" y="1652588"/>
            <a:ext cx="3905153" cy="2126436"/>
          </a:xfrm>
          <a:prstGeom prst="rect">
            <a:avLst/>
          </a:prstGeom>
          <a:noFill/>
          <a:ln>
            <a:noFill/>
          </a:ln>
        </p:spPr>
      </p:pic>
      <p:sp>
        <p:nvSpPr>
          <p:cNvPr id="216" name="Google Shape;216;p28"/>
          <p:cNvSpPr txBox="1"/>
          <p:nvPr/>
        </p:nvSpPr>
        <p:spPr>
          <a:xfrm>
            <a:off x="1943100" y="3768551"/>
            <a:ext cx="808485" cy="3462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400">
                <a:solidFill>
                  <a:schemeClr val="dk1"/>
                </a:solidFill>
                <a:latin typeface="Calibri"/>
                <a:ea typeface="Calibri"/>
                <a:cs typeface="Calibri"/>
                <a:sym typeface="Calibri"/>
              </a:rPr>
              <a:t>Auto</a:t>
            </a:r>
            <a:endParaRPr b="1" sz="2400">
              <a:solidFill>
                <a:schemeClr val="dk1"/>
              </a:solidFill>
              <a:latin typeface="Calibri"/>
              <a:ea typeface="Calibri"/>
              <a:cs typeface="Calibri"/>
              <a:sym typeface="Calibri"/>
            </a:endParaRPr>
          </a:p>
        </p:txBody>
      </p:sp>
      <p:sp>
        <p:nvSpPr>
          <p:cNvPr id="217" name="Google Shape;217;p28"/>
          <p:cNvSpPr txBox="1"/>
          <p:nvPr/>
        </p:nvSpPr>
        <p:spPr>
          <a:xfrm>
            <a:off x="5282734" y="3768551"/>
            <a:ext cx="2287806" cy="3462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400">
                <a:solidFill>
                  <a:schemeClr val="dk1"/>
                </a:solidFill>
                <a:latin typeface="Calibri"/>
                <a:ea typeface="Calibri"/>
                <a:cs typeface="Calibri"/>
                <a:sym typeface="Calibri"/>
              </a:rPr>
              <a:t>Designed in CAD</a:t>
            </a:r>
            <a:endParaRPr b="1" sz="2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9"/>
          <p:cNvSpPr txBox="1"/>
          <p:nvPr>
            <p:ph type="title"/>
          </p:nvPr>
        </p:nvSpPr>
        <p:spPr>
          <a:xfrm>
            <a:off x="457200" y="-86235"/>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Calibri"/>
              <a:buNone/>
            </a:pPr>
            <a:r>
              <a:rPr b="0" i="0" lang="en" sz="3000" u="none" cap="none" strike="noStrike">
                <a:solidFill>
                  <a:schemeClr val="dk1"/>
                </a:solidFill>
                <a:latin typeface="Calibri"/>
                <a:ea typeface="Calibri"/>
                <a:cs typeface="Calibri"/>
                <a:sym typeface="Calibri"/>
              </a:rPr>
              <a:t>Overhangs</a:t>
            </a:r>
            <a:endParaRPr b="0" i="0" sz="3000" u="none" cap="none" strike="noStrike">
              <a:solidFill>
                <a:schemeClr val="dk1"/>
              </a:solidFill>
              <a:latin typeface="Calibri"/>
              <a:ea typeface="Calibri"/>
              <a:cs typeface="Calibri"/>
              <a:sym typeface="Calibri"/>
            </a:endParaRPr>
          </a:p>
        </p:txBody>
      </p:sp>
      <p:sp>
        <p:nvSpPr>
          <p:cNvPr id="223" name="Google Shape;223;p29"/>
          <p:cNvSpPr txBox="1"/>
          <p:nvPr/>
        </p:nvSpPr>
        <p:spPr>
          <a:xfrm>
            <a:off x="6308754" y="202238"/>
            <a:ext cx="850388" cy="392415"/>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800">
                <a:solidFill>
                  <a:srgbClr val="BC0600"/>
                </a:solidFill>
                <a:latin typeface="Calibri"/>
                <a:ea typeface="Calibri"/>
                <a:cs typeface="Calibri"/>
                <a:sym typeface="Calibri"/>
              </a:rPr>
              <a:t>≈30°</a:t>
            </a:r>
            <a:endParaRPr/>
          </a:p>
        </p:txBody>
      </p:sp>
      <p:pic>
        <p:nvPicPr>
          <p:cNvPr descr="Screen Shot 2016-09-16 at 10.05.31 AM.png" id="224" name="Google Shape;224;p29"/>
          <p:cNvPicPr preferRelativeResize="0"/>
          <p:nvPr/>
        </p:nvPicPr>
        <p:blipFill rotWithShape="1">
          <a:blip r:embed="rId3">
            <a:alphaModFix/>
          </a:blip>
          <a:srcRect b="0" l="0" r="0" t="0"/>
          <a:stretch/>
        </p:blipFill>
        <p:spPr>
          <a:xfrm>
            <a:off x="761200" y="708994"/>
            <a:ext cx="2062500" cy="2216100"/>
          </a:xfrm>
          <a:prstGeom prst="rect">
            <a:avLst/>
          </a:prstGeom>
          <a:noFill/>
          <a:ln>
            <a:noFill/>
          </a:ln>
        </p:spPr>
      </p:pic>
      <p:pic>
        <p:nvPicPr>
          <p:cNvPr descr="Screen Shot 2016-09-16 at 10.07.28 AM.png" id="225" name="Google Shape;225;p29"/>
          <p:cNvPicPr preferRelativeResize="0"/>
          <p:nvPr/>
        </p:nvPicPr>
        <p:blipFill rotWithShape="1">
          <a:blip r:embed="rId4">
            <a:alphaModFix/>
          </a:blip>
          <a:srcRect b="0" l="0" r="0" t="0"/>
          <a:stretch/>
        </p:blipFill>
        <p:spPr>
          <a:xfrm>
            <a:off x="3043008" y="708991"/>
            <a:ext cx="2655000" cy="2271600"/>
          </a:xfrm>
          <a:prstGeom prst="rect">
            <a:avLst/>
          </a:prstGeom>
          <a:noFill/>
          <a:ln>
            <a:noFill/>
          </a:ln>
        </p:spPr>
      </p:pic>
      <p:pic>
        <p:nvPicPr>
          <p:cNvPr descr="Screen Shot 2016-09-16 at 10.10.17 AM.png" id="226" name="Google Shape;226;p29"/>
          <p:cNvPicPr preferRelativeResize="0"/>
          <p:nvPr/>
        </p:nvPicPr>
        <p:blipFill rotWithShape="1">
          <a:blip r:embed="rId5">
            <a:alphaModFix/>
          </a:blip>
          <a:srcRect b="0" l="0" r="0" t="0"/>
          <a:stretch/>
        </p:blipFill>
        <p:spPr>
          <a:xfrm>
            <a:off x="5755018" y="708994"/>
            <a:ext cx="2332800" cy="2347800"/>
          </a:xfrm>
          <a:prstGeom prst="rect">
            <a:avLst/>
          </a:prstGeom>
          <a:noFill/>
          <a:ln>
            <a:noFill/>
          </a:ln>
        </p:spPr>
      </p:pic>
      <p:pic>
        <p:nvPicPr>
          <p:cNvPr descr="Screen Shot 2016-09-16 at 10.16.04 AM.png" id="227" name="Google Shape;227;p29"/>
          <p:cNvPicPr preferRelativeResize="0"/>
          <p:nvPr/>
        </p:nvPicPr>
        <p:blipFill rotWithShape="1">
          <a:blip r:embed="rId6">
            <a:alphaModFix/>
          </a:blip>
          <a:srcRect b="0" l="0" r="0" t="28257"/>
          <a:stretch/>
        </p:blipFill>
        <p:spPr>
          <a:xfrm>
            <a:off x="3804761" y="3056930"/>
            <a:ext cx="4476600" cy="2028000"/>
          </a:xfrm>
          <a:prstGeom prst="rect">
            <a:avLst/>
          </a:prstGeom>
          <a:noFill/>
          <a:ln cap="flat" cmpd="sng" w="9525">
            <a:solidFill>
              <a:srgbClr val="FF0000"/>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0"/>
          <p:cNvSpPr txBox="1"/>
          <p:nvPr>
            <p:ph type="title"/>
          </p:nvPr>
        </p:nvSpPr>
        <p:spPr>
          <a:xfrm>
            <a:off x="457200" y="-86235"/>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Calibri"/>
              <a:buNone/>
            </a:pPr>
            <a:r>
              <a:rPr b="0" i="0" lang="en" sz="4400" u="none" cap="none" strike="noStrike">
                <a:solidFill>
                  <a:schemeClr val="dk1"/>
                </a:solidFill>
                <a:latin typeface="Calibri"/>
                <a:ea typeface="Calibri"/>
                <a:cs typeface="Calibri"/>
                <a:sym typeface="Calibri"/>
              </a:rPr>
              <a:t>Thin Walls</a:t>
            </a:r>
            <a:endParaRPr b="0" i="0" sz="4400" u="none" cap="none" strike="noStrike">
              <a:solidFill>
                <a:schemeClr val="dk1"/>
              </a:solidFill>
              <a:latin typeface="Calibri"/>
              <a:ea typeface="Calibri"/>
              <a:cs typeface="Calibri"/>
              <a:sym typeface="Calibri"/>
            </a:endParaRPr>
          </a:p>
        </p:txBody>
      </p:sp>
      <p:sp>
        <p:nvSpPr>
          <p:cNvPr id="233" name="Google Shape;233;p30"/>
          <p:cNvSpPr txBox="1"/>
          <p:nvPr/>
        </p:nvSpPr>
        <p:spPr>
          <a:xfrm>
            <a:off x="4762312" y="202238"/>
            <a:ext cx="3795419" cy="392415"/>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800">
                <a:solidFill>
                  <a:srgbClr val="BC0600"/>
                </a:solidFill>
                <a:latin typeface="Calibri"/>
                <a:ea typeface="Calibri"/>
                <a:cs typeface="Calibri"/>
                <a:sym typeface="Calibri"/>
              </a:rPr>
              <a:t>0.4 mm, 0.7 mm, 1.4mm</a:t>
            </a:r>
            <a:endParaRPr/>
          </a:p>
        </p:txBody>
      </p:sp>
      <p:pic>
        <p:nvPicPr>
          <p:cNvPr descr="Screen Shot 2016-08-10 at 2.08.04 AM.png" id="234" name="Google Shape;234;p30"/>
          <p:cNvPicPr preferRelativeResize="0"/>
          <p:nvPr/>
        </p:nvPicPr>
        <p:blipFill rotWithShape="1">
          <a:blip r:embed="rId3">
            <a:alphaModFix/>
          </a:blip>
          <a:srcRect b="0" l="0" r="0" t="0"/>
          <a:stretch/>
        </p:blipFill>
        <p:spPr>
          <a:xfrm>
            <a:off x="2749514" y="825559"/>
            <a:ext cx="4884617" cy="4198892"/>
          </a:xfrm>
          <a:prstGeom prst="rect">
            <a:avLst/>
          </a:prstGeom>
          <a:noFill/>
          <a:ln>
            <a:noFill/>
          </a:ln>
        </p:spPr>
      </p:pic>
      <p:pic>
        <p:nvPicPr>
          <p:cNvPr descr="Screen Shot 2016-08-10 at 2.08.58 AM.png" id="235" name="Google Shape;235;p30"/>
          <p:cNvPicPr preferRelativeResize="0"/>
          <p:nvPr/>
        </p:nvPicPr>
        <p:blipFill rotWithShape="1">
          <a:blip r:embed="rId4">
            <a:alphaModFix/>
          </a:blip>
          <a:srcRect b="0" l="0" r="0" t="0"/>
          <a:stretch/>
        </p:blipFill>
        <p:spPr>
          <a:xfrm>
            <a:off x="216469" y="830150"/>
            <a:ext cx="2049275" cy="3453028"/>
          </a:xfrm>
          <a:prstGeom prst="rect">
            <a:avLst/>
          </a:prstGeom>
          <a:noFill/>
          <a:ln>
            <a:noFill/>
          </a:ln>
        </p:spPr>
      </p:pic>
      <p:sp>
        <p:nvSpPr>
          <p:cNvPr id="236" name="Google Shape;236;p30"/>
          <p:cNvSpPr txBox="1"/>
          <p:nvPr/>
        </p:nvSpPr>
        <p:spPr>
          <a:xfrm>
            <a:off x="1125637" y="1580118"/>
            <a:ext cx="910977" cy="3462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400">
                <a:solidFill>
                  <a:schemeClr val="dk1"/>
                </a:solidFill>
                <a:latin typeface="Calibri"/>
                <a:ea typeface="Calibri"/>
                <a:cs typeface="Calibri"/>
                <a:sym typeface="Calibri"/>
              </a:rPr>
              <a:t>1 mm</a:t>
            </a:r>
            <a:endParaRPr/>
          </a:p>
        </p:txBody>
      </p:sp>
      <p:pic>
        <p:nvPicPr>
          <p:cNvPr descr="Screen Shot 2016-08-10 at 2.08.58 AM.png" id="237" name="Google Shape;237;p30"/>
          <p:cNvPicPr preferRelativeResize="0"/>
          <p:nvPr/>
        </p:nvPicPr>
        <p:blipFill rotWithShape="1">
          <a:blip r:embed="rId4">
            <a:alphaModFix/>
          </a:blip>
          <a:srcRect b="54809" l="22001" r="59223" t="28436"/>
          <a:stretch/>
        </p:blipFill>
        <p:spPr>
          <a:xfrm>
            <a:off x="1244599" y="2314388"/>
            <a:ext cx="792015" cy="1190813"/>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1"/>
          <p:cNvSpPr txBox="1"/>
          <p:nvPr>
            <p:ph type="title"/>
          </p:nvPr>
        </p:nvSpPr>
        <p:spPr>
          <a:xfrm>
            <a:off x="381288" y="-30185"/>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Calibri"/>
              <a:buNone/>
            </a:pPr>
            <a:r>
              <a:rPr b="0" i="0" lang="en" sz="3000" u="none" cap="none" strike="noStrike">
                <a:solidFill>
                  <a:schemeClr val="dk1"/>
                </a:solidFill>
                <a:latin typeface="Calibri"/>
                <a:ea typeface="Calibri"/>
                <a:cs typeface="Calibri"/>
                <a:sym typeface="Calibri"/>
              </a:rPr>
              <a:t>Tolerances</a:t>
            </a:r>
            <a:endParaRPr b="0" i="0" sz="3000" u="none" cap="none" strike="noStrike">
              <a:solidFill>
                <a:schemeClr val="dk1"/>
              </a:solidFill>
              <a:latin typeface="Calibri"/>
              <a:ea typeface="Calibri"/>
              <a:cs typeface="Calibri"/>
              <a:sym typeface="Calibri"/>
            </a:endParaRPr>
          </a:p>
        </p:txBody>
      </p:sp>
      <p:pic>
        <p:nvPicPr>
          <p:cNvPr descr="Screen Shot 2016-08-10 at 1.47.39 AM.png" id="243" name="Google Shape;243;p31"/>
          <p:cNvPicPr preferRelativeResize="0"/>
          <p:nvPr/>
        </p:nvPicPr>
        <p:blipFill rotWithShape="1">
          <a:blip r:embed="rId3">
            <a:alphaModFix amt="91000"/>
          </a:blip>
          <a:srcRect b="0" l="0" r="0" t="0"/>
          <a:stretch/>
        </p:blipFill>
        <p:spPr>
          <a:xfrm>
            <a:off x="80086" y="943376"/>
            <a:ext cx="8832000" cy="3522900"/>
          </a:xfrm>
          <a:prstGeom prst="rect">
            <a:avLst/>
          </a:prstGeom>
          <a:noFill/>
          <a:ln>
            <a:noFill/>
          </a:ln>
          <a:effectLst>
            <a:outerShdw blurRad="57150" rotWithShape="0" algn="bl" dir="5400000" dist="19050">
              <a:srgbClr val="000000">
                <a:alpha val="50000"/>
              </a:srgbClr>
            </a:outerShdw>
          </a:effectLst>
        </p:spPr>
      </p:pic>
      <p:sp>
        <p:nvSpPr>
          <p:cNvPr id="244" name="Google Shape;244;p31"/>
          <p:cNvSpPr txBox="1"/>
          <p:nvPr/>
        </p:nvSpPr>
        <p:spPr>
          <a:xfrm>
            <a:off x="6150010" y="202238"/>
            <a:ext cx="1879741" cy="392415"/>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400">
                <a:solidFill>
                  <a:srgbClr val="BC0600"/>
                </a:solidFill>
                <a:latin typeface="Calibri"/>
                <a:ea typeface="Calibri"/>
                <a:cs typeface="Calibri"/>
                <a:sym typeface="Calibri"/>
              </a:rPr>
              <a:t>0.2-0.4 mm</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2"/>
          <p:cNvSpPr txBox="1"/>
          <p:nvPr>
            <p:ph type="title"/>
          </p:nvPr>
        </p:nvSpPr>
        <p:spPr>
          <a:xfrm>
            <a:off x="457200" y="-86235"/>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Calibri"/>
              <a:buNone/>
            </a:pPr>
            <a:r>
              <a:rPr b="0" i="0" lang="en" sz="4400" u="none" cap="none" strike="noStrike">
                <a:solidFill>
                  <a:schemeClr val="dk1"/>
                </a:solidFill>
                <a:latin typeface="Calibri"/>
                <a:ea typeface="Calibri"/>
                <a:cs typeface="Calibri"/>
                <a:sym typeface="Calibri"/>
              </a:rPr>
              <a:t>Tolerances</a:t>
            </a:r>
            <a:endParaRPr b="0" i="0" sz="4400" u="none" cap="none" strike="noStrike">
              <a:solidFill>
                <a:schemeClr val="dk1"/>
              </a:solidFill>
              <a:latin typeface="Calibri"/>
              <a:ea typeface="Calibri"/>
              <a:cs typeface="Calibri"/>
              <a:sym typeface="Calibri"/>
            </a:endParaRPr>
          </a:p>
        </p:txBody>
      </p:sp>
      <p:pic>
        <p:nvPicPr>
          <p:cNvPr descr="terrapin-works-logo_0.png" id="250" name="Google Shape;250;p32"/>
          <p:cNvPicPr preferRelativeResize="0"/>
          <p:nvPr/>
        </p:nvPicPr>
        <p:blipFill rotWithShape="1">
          <a:blip r:embed="rId3">
            <a:alphaModFix/>
          </a:blip>
          <a:srcRect b="0" l="0" r="0" t="0"/>
          <a:stretch/>
        </p:blipFill>
        <p:spPr>
          <a:xfrm>
            <a:off x="80086" y="4466149"/>
            <a:ext cx="2433248" cy="672570"/>
          </a:xfrm>
          <a:prstGeom prst="rect">
            <a:avLst/>
          </a:prstGeom>
          <a:noFill/>
          <a:ln>
            <a:noFill/>
          </a:ln>
        </p:spPr>
      </p:pic>
      <p:pic>
        <p:nvPicPr>
          <p:cNvPr descr="formal.gif" id="251" name="Google Shape;251;p32"/>
          <p:cNvPicPr preferRelativeResize="0"/>
          <p:nvPr/>
        </p:nvPicPr>
        <p:blipFill rotWithShape="1">
          <a:blip r:embed="rId4">
            <a:alphaModFix/>
          </a:blip>
          <a:srcRect b="0" l="0" r="0" t="0"/>
          <a:stretch/>
        </p:blipFill>
        <p:spPr>
          <a:xfrm>
            <a:off x="7772400" y="4114800"/>
            <a:ext cx="1028699" cy="1028699"/>
          </a:xfrm>
          <a:prstGeom prst="rect">
            <a:avLst/>
          </a:prstGeom>
          <a:noFill/>
          <a:ln>
            <a:noFill/>
          </a:ln>
        </p:spPr>
      </p:pic>
      <p:sp>
        <p:nvSpPr>
          <p:cNvPr id="252" name="Google Shape;252;p32"/>
          <p:cNvSpPr txBox="1"/>
          <p:nvPr/>
        </p:nvSpPr>
        <p:spPr>
          <a:xfrm>
            <a:off x="6150010" y="202238"/>
            <a:ext cx="1879741" cy="392415"/>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800">
                <a:solidFill>
                  <a:srgbClr val="BC0600"/>
                </a:solidFill>
                <a:latin typeface="Calibri"/>
                <a:ea typeface="Calibri"/>
                <a:cs typeface="Calibri"/>
                <a:sym typeface="Calibri"/>
              </a:rPr>
              <a:t>0.2-0.4 mm</a:t>
            </a:r>
            <a:endParaRPr/>
          </a:p>
        </p:txBody>
      </p:sp>
      <p:pic>
        <p:nvPicPr>
          <p:cNvPr descr="Screen Shot 2016-09-16 at 10.44.23 AM.png" id="253" name="Google Shape;253;p32"/>
          <p:cNvPicPr preferRelativeResize="0"/>
          <p:nvPr/>
        </p:nvPicPr>
        <p:blipFill rotWithShape="1">
          <a:blip r:embed="rId5">
            <a:alphaModFix/>
          </a:blip>
          <a:srcRect b="0" l="0" r="0" t="0"/>
          <a:stretch/>
        </p:blipFill>
        <p:spPr>
          <a:xfrm>
            <a:off x="2665700" y="771015"/>
            <a:ext cx="4662199" cy="41374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3"/>
          <p:cNvSpPr txBox="1"/>
          <p:nvPr>
            <p:ph type="title"/>
          </p:nvPr>
        </p:nvSpPr>
        <p:spPr>
          <a:xfrm>
            <a:off x="457200" y="-86235"/>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Calibri"/>
              <a:buNone/>
            </a:pPr>
            <a:r>
              <a:rPr b="0" i="0" lang="en" sz="4400" u="none" cap="none" strike="noStrike">
                <a:solidFill>
                  <a:schemeClr val="dk1"/>
                </a:solidFill>
                <a:latin typeface="Calibri"/>
                <a:ea typeface="Calibri"/>
                <a:cs typeface="Calibri"/>
                <a:sym typeface="Calibri"/>
              </a:rPr>
              <a:t>Part Directionality (Anisotropy)</a:t>
            </a:r>
            <a:endParaRPr b="0" i="0" sz="4400" u="none" cap="none" strike="noStrike">
              <a:solidFill>
                <a:schemeClr val="dk1"/>
              </a:solidFill>
              <a:latin typeface="Calibri"/>
              <a:ea typeface="Calibri"/>
              <a:cs typeface="Calibri"/>
              <a:sym typeface="Calibri"/>
            </a:endParaRPr>
          </a:p>
        </p:txBody>
      </p:sp>
      <p:pic>
        <p:nvPicPr>
          <p:cNvPr descr="terrapin-works-logo_0.png" id="259" name="Google Shape;259;p33"/>
          <p:cNvPicPr preferRelativeResize="0"/>
          <p:nvPr/>
        </p:nvPicPr>
        <p:blipFill rotWithShape="1">
          <a:blip r:embed="rId3">
            <a:alphaModFix/>
          </a:blip>
          <a:srcRect b="0" l="0" r="0" t="0"/>
          <a:stretch/>
        </p:blipFill>
        <p:spPr>
          <a:xfrm>
            <a:off x="80086" y="4466149"/>
            <a:ext cx="2433248" cy="672570"/>
          </a:xfrm>
          <a:prstGeom prst="rect">
            <a:avLst/>
          </a:prstGeom>
          <a:noFill/>
          <a:ln>
            <a:noFill/>
          </a:ln>
        </p:spPr>
      </p:pic>
      <p:pic>
        <p:nvPicPr>
          <p:cNvPr descr="formal.gif" id="260" name="Google Shape;260;p33"/>
          <p:cNvPicPr preferRelativeResize="0"/>
          <p:nvPr/>
        </p:nvPicPr>
        <p:blipFill rotWithShape="1">
          <a:blip r:embed="rId4">
            <a:alphaModFix/>
          </a:blip>
          <a:srcRect b="0" l="0" r="0" t="0"/>
          <a:stretch/>
        </p:blipFill>
        <p:spPr>
          <a:xfrm>
            <a:off x="7772400" y="4114800"/>
            <a:ext cx="1028699" cy="1028699"/>
          </a:xfrm>
          <a:prstGeom prst="rect">
            <a:avLst/>
          </a:prstGeom>
          <a:noFill/>
          <a:ln>
            <a:noFill/>
          </a:ln>
        </p:spPr>
      </p:pic>
      <p:pic>
        <p:nvPicPr>
          <p:cNvPr descr="Screen Shot 2014-12-03 at 2.08.10 PM copy.png" id="261" name="Google Shape;261;p33"/>
          <p:cNvPicPr preferRelativeResize="0"/>
          <p:nvPr/>
        </p:nvPicPr>
        <p:blipFill rotWithShape="1">
          <a:blip r:embed="rId5">
            <a:alphaModFix/>
          </a:blip>
          <a:srcRect b="0" l="0" r="0" t="10690"/>
          <a:stretch/>
        </p:blipFill>
        <p:spPr>
          <a:xfrm>
            <a:off x="4338621" y="2704238"/>
            <a:ext cx="3094500" cy="2256975"/>
          </a:xfrm>
          <a:prstGeom prst="rect">
            <a:avLst/>
          </a:prstGeom>
          <a:noFill/>
          <a:ln>
            <a:noFill/>
          </a:ln>
        </p:spPr>
      </p:pic>
      <p:sp>
        <p:nvSpPr>
          <p:cNvPr id="262" name="Google Shape;262;p33"/>
          <p:cNvSpPr txBox="1"/>
          <p:nvPr>
            <p:ph idx="1" type="body"/>
          </p:nvPr>
        </p:nvSpPr>
        <p:spPr>
          <a:xfrm>
            <a:off x="4338625" y="947851"/>
            <a:ext cx="3987900" cy="175635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Moving Interfaces</a:t>
            </a:r>
            <a:endParaRPr/>
          </a:p>
          <a:p>
            <a:pPr indent="-342900" lvl="0" marL="342900" marR="0" rtl="0" algn="l">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Strength </a:t>
            </a:r>
            <a:endParaRPr/>
          </a:p>
          <a:p>
            <a:pPr indent="-342900" lvl="0" marL="342900" marR="0" rtl="0" algn="l">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Shaft Dilemma</a:t>
            </a:r>
            <a:endParaRPr b="0" i="0" sz="3200" u="none" cap="none" strike="noStrike">
              <a:solidFill>
                <a:schemeClr val="dk1"/>
              </a:solidFill>
              <a:latin typeface="Calibri"/>
              <a:ea typeface="Calibri"/>
              <a:cs typeface="Calibri"/>
              <a:sym typeface="Calibri"/>
            </a:endParaRPr>
          </a:p>
          <a:p>
            <a:pPr indent="0" lvl="0" marL="0" marR="0" rtl="0" algn="l">
              <a:spcBef>
                <a:spcPts val="640"/>
              </a:spcBef>
              <a:spcAft>
                <a:spcPts val="0"/>
              </a:spcAft>
              <a:buClr>
                <a:schemeClr val="dk1"/>
              </a:buClr>
              <a:buFont typeface="Arial"/>
              <a:buNone/>
            </a:pPr>
            <a:r>
              <a:t/>
            </a:r>
            <a:endParaRPr/>
          </a:p>
          <a:p>
            <a:pPr indent="0" lvl="0" marL="0" marR="0" rtl="0" algn="l">
              <a:spcBef>
                <a:spcPts val="640"/>
              </a:spcBef>
              <a:spcAft>
                <a:spcPts val="1600"/>
              </a:spcAft>
              <a:buClr>
                <a:schemeClr val="dk1"/>
              </a:buClr>
              <a:buFont typeface="Arial"/>
              <a:buNone/>
            </a:pPr>
            <a:r>
              <a:t/>
            </a:r>
            <a:endParaRPr b="0" i="0" sz="3200" u="none" cap="none" strike="noStrike">
              <a:solidFill>
                <a:schemeClr val="dk1"/>
              </a:solidFill>
              <a:latin typeface="Calibri"/>
              <a:ea typeface="Calibri"/>
              <a:cs typeface="Calibri"/>
              <a:sym typeface="Calibri"/>
            </a:endParaRPr>
          </a:p>
        </p:txBody>
      </p:sp>
      <p:pic>
        <p:nvPicPr>
          <p:cNvPr descr="Screen Shot 2016-09-16 at 11.18.58 AM.png" id="263" name="Google Shape;263;p33"/>
          <p:cNvPicPr preferRelativeResize="0"/>
          <p:nvPr/>
        </p:nvPicPr>
        <p:blipFill rotWithShape="1">
          <a:blip r:embed="rId6">
            <a:alphaModFix/>
          </a:blip>
          <a:srcRect b="0" l="0" r="0" t="0"/>
          <a:stretch/>
        </p:blipFill>
        <p:spPr>
          <a:xfrm>
            <a:off x="80086" y="771015"/>
            <a:ext cx="3988360" cy="313423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4"/>
          <p:cNvSpPr txBox="1"/>
          <p:nvPr>
            <p:ph type="title"/>
          </p:nvPr>
        </p:nvSpPr>
        <p:spPr>
          <a:xfrm>
            <a:off x="457200" y="-86235"/>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Calibri"/>
              <a:buNone/>
            </a:pPr>
            <a:r>
              <a:rPr b="0" i="0" lang="en" sz="4400" u="none" cap="none" strike="noStrike">
                <a:solidFill>
                  <a:schemeClr val="dk1"/>
                </a:solidFill>
                <a:latin typeface="Calibri"/>
                <a:ea typeface="Calibri"/>
                <a:cs typeface="Calibri"/>
                <a:sym typeface="Calibri"/>
              </a:rPr>
              <a:t>Warping</a:t>
            </a:r>
            <a:endParaRPr b="0" i="0" sz="4400" u="none" cap="none" strike="noStrike">
              <a:solidFill>
                <a:schemeClr val="dk1"/>
              </a:solidFill>
              <a:latin typeface="Calibri"/>
              <a:ea typeface="Calibri"/>
              <a:cs typeface="Calibri"/>
              <a:sym typeface="Calibri"/>
            </a:endParaRPr>
          </a:p>
        </p:txBody>
      </p:sp>
      <p:pic>
        <p:nvPicPr>
          <p:cNvPr descr="terrapin-works-logo_0.png" id="269" name="Google Shape;269;p34"/>
          <p:cNvPicPr preferRelativeResize="0"/>
          <p:nvPr/>
        </p:nvPicPr>
        <p:blipFill rotWithShape="1">
          <a:blip r:embed="rId3">
            <a:alphaModFix/>
          </a:blip>
          <a:srcRect b="0" l="0" r="0" t="0"/>
          <a:stretch/>
        </p:blipFill>
        <p:spPr>
          <a:xfrm>
            <a:off x="80086" y="4466149"/>
            <a:ext cx="2433248" cy="672570"/>
          </a:xfrm>
          <a:prstGeom prst="rect">
            <a:avLst/>
          </a:prstGeom>
          <a:noFill/>
          <a:ln>
            <a:noFill/>
          </a:ln>
        </p:spPr>
      </p:pic>
      <p:pic>
        <p:nvPicPr>
          <p:cNvPr descr="formal.gif" id="270" name="Google Shape;270;p34"/>
          <p:cNvPicPr preferRelativeResize="0"/>
          <p:nvPr/>
        </p:nvPicPr>
        <p:blipFill rotWithShape="1">
          <a:blip r:embed="rId4">
            <a:alphaModFix/>
          </a:blip>
          <a:srcRect b="0" l="0" r="0" t="0"/>
          <a:stretch/>
        </p:blipFill>
        <p:spPr>
          <a:xfrm>
            <a:off x="7772400" y="4114800"/>
            <a:ext cx="1028699" cy="1028699"/>
          </a:xfrm>
          <a:prstGeom prst="rect">
            <a:avLst/>
          </a:prstGeom>
          <a:noFill/>
          <a:ln>
            <a:noFill/>
          </a:ln>
        </p:spPr>
      </p:pic>
      <p:sp>
        <p:nvSpPr>
          <p:cNvPr id="271" name="Google Shape;271;p34"/>
          <p:cNvSpPr txBox="1"/>
          <p:nvPr>
            <p:ph idx="1" type="body"/>
          </p:nvPr>
        </p:nvSpPr>
        <p:spPr>
          <a:xfrm>
            <a:off x="457200" y="799085"/>
            <a:ext cx="4922700" cy="3394575"/>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Thermal Deflection</a:t>
            </a:r>
            <a:endParaRPr/>
          </a:p>
          <a:p>
            <a:pPr indent="-342900" lvl="0" marL="342900" marR="0" rtl="0" algn="l">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Build Plate Surface</a:t>
            </a:r>
            <a:endParaRPr/>
          </a:p>
          <a:p>
            <a:pPr indent="-342900" lvl="0" marL="342900" marR="0" rtl="0" algn="l">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Heated Plate/Chamber</a:t>
            </a:r>
            <a:endParaRPr/>
          </a:p>
          <a:p>
            <a:pPr indent="-342900" lvl="0" marL="342900" marR="0" rtl="0" algn="l">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Raft/Brim</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spcBef>
                <a:spcPts val="640"/>
              </a:spcBef>
              <a:spcAft>
                <a:spcPts val="1600"/>
              </a:spcAft>
              <a:buClr>
                <a:schemeClr val="dk1"/>
              </a:buClr>
              <a:buFont typeface="Arial"/>
              <a:buNone/>
            </a:pPr>
            <a:r>
              <a:t/>
            </a:r>
            <a:endParaRPr b="0" i="0" sz="3200" u="none" cap="none" strike="noStrike">
              <a:solidFill>
                <a:schemeClr val="dk1"/>
              </a:solidFill>
              <a:latin typeface="Calibri"/>
              <a:ea typeface="Calibri"/>
              <a:cs typeface="Calibri"/>
              <a:sym typeface="Calibri"/>
            </a:endParaRPr>
          </a:p>
        </p:txBody>
      </p:sp>
      <p:pic>
        <p:nvPicPr>
          <p:cNvPr descr="Screen Shot 2016-09-16 at 11.22.21 AM.png" id="272" name="Google Shape;272;p34"/>
          <p:cNvPicPr preferRelativeResize="0"/>
          <p:nvPr/>
        </p:nvPicPr>
        <p:blipFill rotWithShape="1">
          <a:blip r:embed="rId5">
            <a:alphaModFix/>
          </a:blip>
          <a:srcRect b="-2560" l="6780" r="-6779" t="2560"/>
          <a:stretch/>
        </p:blipFill>
        <p:spPr>
          <a:xfrm>
            <a:off x="3071875" y="2807010"/>
            <a:ext cx="4559400" cy="2111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00" y="123150"/>
            <a:ext cx="8520600" cy="72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300"/>
              <a:t>What is 3D printing?</a:t>
            </a:r>
            <a:endParaRPr b="1" sz="3300"/>
          </a:p>
        </p:txBody>
      </p:sp>
      <p:pic>
        <p:nvPicPr>
          <p:cNvPr id="95" name="Google Shape;95;p17"/>
          <p:cNvPicPr preferRelativeResize="0"/>
          <p:nvPr/>
        </p:nvPicPr>
        <p:blipFill>
          <a:blip r:embed="rId3">
            <a:alphaModFix/>
          </a:blip>
          <a:stretch>
            <a:fillRect/>
          </a:stretch>
        </p:blipFill>
        <p:spPr>
          <a:xfrm>
            <a:off x="384925" y="852150"/>
            <a:ext cx="3858450" cy="3858450"/>
          </a:xfrm>
          <a:prstGeom prst="rect">
            <a:avLst/>
          </a:prstGeom>
          <a:noFill/>
          <a:ln>
            <a:noFill/>
          </a:ln>
        </p:spPr>
      </p:pic>
      <p:pic>
        <p:nvPicPr>
          <p:cNvPr id="96" name="Google Shape;96;p17"/>
          <p:cNvPicPr preferRelativeResize="0"/>
          <p:nvPr/>
        </p:nvPicPr>
        <p:blipFill>
          <a:blip r:embed="rId4">
            <a:alphaModFix/>
          </a:blip>
          <a:stretch>
            <a:fillRect/>
          </a:stretch>
        </p:blipFill>
        <p:spPr>
          <a:xfrm>
            <a:off x="4497600" y="1367400"/>
            <a:ext cx="4334700" cy="2976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5"/>
          <p:cNvSpPr txBox="1"/>
          <p:nvPr>
            <p:ph type="title"/>
          </p:nvPr>
        </p:nvSpPr>
        <p:spPr>
          <a:xfrm>
            <a:off x="457200" y="-86235"/>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Calibri"/>
              <a:buNone/>
            </a:pPr>
            <a:r>
              <a:rPr b="0" i="0" lang="en" sz="4400" u="none" cap="none" strike="noStrike">
                <a:solidFill>
                  <a:schemeClr val="dk1"/>
                </a:solidFill>
                <a:latin typeface="Calibri"/>
                <a:ea typeface="Calibri"/>
                <a:cs typeface="Calibri"/>
                <a:sym typeface="Calibri"/>
              </a:rPr>
              <a:t>Other Common Failure Modes</a:t>
            </a:r>
            <a:endParaRPr b="0" i="0" sz="4400" u="none" cap="none" strike="noStrike">
              <a:solidFill>
                <a:schemeClr val="dk1"/>
              </a:solidFill>
              <a:latin typeface="Calibri"/>
              <a:ea typeface="Calibri"/>
              <a:cs typeface="Calibri"/>
              <a:sym typeface="Calibri"/>
            </a:endParaRPr>
          </a:p>
        </p:txBody>
      </p:sp>
      <p:sp>
        <p:nvSpPr>
          <p:cNvPr id="278" name="Google Shape;278;p35"/>
          <p:cNvSpPr txBox="1"/>
          <p:nvPr>
            <p:ph idx="1" type="body"/>
          </p:nvPr>
        </p:nvSpPr>
        <p:spPr>
          <a:xfrm>
            <a:off x="355600" y="771015"/>
            <a:ext cx="8559800" cy="3823607"/>
          </a:xfrm>
          <a:prstGeom prst="rect">
            <a:avLst/>
          </a:prstGeom>
          <a:noFill/>
          <a:ln>
            <a:noFill/>
          </a:ln>
        </p:spPr>
        <p:txBody>
          <a:bodyPr anchorCtr="0" anchor="t" bIns="45700" lIns="91425" spcFirstLastPara="1" rIns="91425" wrap="square" tIns="45700">
            <a:noAutofit/>
          </a:bodyPr>
          <a:lstStyle/>
          <a:p>
            <a:pPr indent="-254000" lvl="0" marL="342900" marR="0" rtl="0" algn="l">
              <a:spcBef>
                <a:spcPts val="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Jams</a:t>
            </a:r>
            <a:endParaRPr sz="1800"/>
          </a:p>
          <a:p>
            <a:pPr indent="-254000" lvl="0" marL="342900" marR="0" rtl="0" algn="l">
              <a:spcBef>
                <a:spcPts val="64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Dropped layers/layer adhesion</a:t>
            </a:r>
            <a:endParaRPr sz="1800"/>
          </a:p>
          <a:p>
            <a:pPr indent="-254000" lvl="0" marL="342900" marR="0" rtl="0" algn="l">
              <a:spcBef>
                <a:spcPts val="64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X/Y shifts</a:t>
            </a:r>
            <a:endParaRPr sz="1800"/>
          </a:p>
          <a:p>
            <a:pPr indent="-254000" lvl="0" marL="342900" marR="0" rtl="0" algn="l">
              <a:spcBef>
                <a:spcPts val="64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Part detachment</a:t>
            </a:r>
            <a:endParaRPr sz="1800"/>
          </a:p>
          <a:p>
            <a:pPr indent="-254000" lvl="0" marL="342900" marR="0" rtl="0" algn="l">
              <a:spcBef>
                <a:spcPts val="64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File/data read errors</a:t>
            </a:r>
            <a:endParaRPr sz="1800"/>
          </a:p>
          <a:p>
            <a:pPr indent="-254000" lvl="0" marL="342900" marR="0" rtl="0" algn="l">
              <a:spcBef>
                <a:spcPts val="64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The “I Used the Wrong Material” factor</a:t>
            </a:r>
            <a:endParaRPr sz="1800"/>
          </a:p>
          <a:p>
            <a:pPr indent="-254000" lvl="0" marL="342900" marR="0" rtl="0" algn="l">
              <a:spcBef>
                <a:spcPts val="64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The “Someone Bumped the Printer” theorem</a:t>
            </a:r>
            <a:endParaRPr sz="1800"/>
          </a:p>
          <a:p>
            <a:pPr indent="-254000" lvl="0" marL="342900" marR="0" rtl="0" algn="l">
              <a:spcBef>
                <a:spcPts val="640"/>
              </a:spcBef>
              <a:spcAft>
                <a:spcPts val="160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And many, many more!</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 sz="4400" u="none" cap="none" strike="noStrike">
                <a:solidFill>
                  <a:schemeClr val="dk1"/>
                </a:solidFill>
                <a:latin typeface="Calibri"/>
                <a:ea typeface="Calibri"/>
                <a:cs typeface="Calibri"/>
                <a:sym typeface="Calibri"/>
              </a:rPr>
              <a:t>Advantages to FFF</a:t>
            </a:r>
            <a:endParaRPr b="0" i="0" sz="4400" u="none" cap="none" strike="noStrike">
              <a:solidFill>
                <a:schemeClr val="dk1"/>
              </a:solidFill>
              <a:latin typeface="Calibri"/>
              <a:ea typeface="Calibri"/>
              <a:cs typeface="Calibri"/>
              <a:sym typeface="Calibri"/>
            </a:endParaRPr>
          </a:p>
        </p:txBody>
      </p:sp>
      <p:sp>
        <p:nvSpPr>
          <p:cNvPr id="284" name="Google Shape;284;p36"/>
          <p:cNvSpPr txBox="1"/>
          <p:nvPr>
            <p:ph idx="1" type="body"/>
          </p:nvPr>
        </p:nvSpPr>
        <p:spPr>
          <a:xfrm>
            <a:off x="355600" y="1200150"/>
            <a:ext cx="8559900" cy="3394575"/>
          </a:xfrm>
          <a:prstGeom prst="rect">
            <a:avLst/>
          </a:prstGeom>
          <a:noFill/>
          <a:ln>
            <a:noFill/>
          </a:ln>
        </p:spPr>
        <p:txBody>
          <a:bodyPr anchorCtr="0" anchor="t" bIns="45700" lIns="91425" spcFirstLastPara="1" rIns="91425" wrap="square" tIns="45700">
            <a:noAutofit/>
          </a:bodyPr>
          <a:lstStyle/>
          <a:p>
            <a:pPr indent="-292100" lvl="0" marL="342900" marR="0" rtl="0" algn="l">
              <a:spcBef>
                <a:spcPts val="0"/>
              </a:spcBef>
              <a:spcAft>
                <a:spcPts val="0"/>
              </a:spcAft>
              <a:buClr>
                <a:schemeClr val="dk1"/>
              </a:buClr>
              <a:buSzPts val="2400"/>
              <a:buFont typeface="Arial"/>
              <a:buChar char="•"/>
            </a:pPr>
            <a:r>
              <a:rPr b="0" i="0" lang="en" sz="2400" u="none" cap="none" strike="noStrike">
                <a:solidFill>
                  <a:schemeClr val="dk1"/>
                </a:solidFill>
                <a:latin typeface="Calibri"/>
                <a:ea typeface="Calibri"/>
                <a:cs typeface="Calibri"/>
                <a:sym typeface="Calibri"/>
              </a:rPr>
              <a:t>Extremely Rapid Prototyping</a:t>
            </a:r>
            <a:endParaRPr sz="2400"/>
          </a:p>
          <a:p>
            <a:pPr indent="-292100" lvl="0" marL="342900" marR="0" rtl="0" algn="l">
              <a:spcBef>
                <a:spcPts val="640"/>
              </a:spcBef>
              <a:spcAft>
                <a:spcPts val="0"/>
              </a:spcAft>
              <a:buClr>
                <a:schemeClr val="dk1"/>
              </a:buClr>
              <a:buSzPts val="2400"/>
              <a:buFont typeface="Arial"/>
              <a:buChar char="•"/>
            </a:pPr>
            <a:r>
              <a:rPr b="0" i="0" lang="en" sz="2400" u="none" cap="none" strike="noStrike">
                <a:solidFill>
                  <a:schemeClr val="dk1"/>
                </a:solidFill>
                <a:latin typeface="Calibri"/>
                <a:ea typeface="Calibri"/>
                <a:cs typeface="Calibri"/>
                <a:sym typeface="Calibri"/>
              </a:rPr>
              <a:t>Cheap Material</a:t>
            </a:r>
            <a:endParaRPr sz="2400"/>
          </a:p>
          <a:p>
            <a:pPr indent="-292100" lvl="0" marL="342900" marR="0" rtl="0" algn="l">
              <a:spcBef>
                <a:spcPts val="640"/>
              </a:spcBef>
              <a:spcAft>
                <a:spcPts val="0"/>
              </a:spcAft>
              <a:buClr>
                <a:schemeClr val="dk1"/>
              </a:buClr>
              <a:buSzPts val="2400"/>
              <a:buFont typeface="Arial"/>
              <a:buChar char="•"/>
            </a:pPr>
            <a:r>
              <a:rPr b="0" i="0" lang="en" sz="2400" u="none" cap="none" strike="noStrike">
                <a:solidFill>
                  <a:schemeClr val="dk1"/>
                </a:solidFill>
                <a:latin typeface="Calibri"/>
                <a:ea typeface="Calibri"/>
                <a:cs typeface="Calibri"/>
                <a:sym typeface="Calibri"/>
              </a:rPr>
              <a:t>Strong Parts (relative to other AM)</a:t>
            </a:r>
            <a:endParaRPr sz="2400"/>
          </a:p>
          <a:p>
            <a:pPr indent="-292100" lvl="0" marL="342900" marR="0" rtl="0" algn="l">
              <a:spcBef>
                <a:spcPts val="640"/>
              </a:spcBef>
              <a:spcAft>
                <a:spcPts val="1600"/>
              </a:spcAft>
              <a:buClr>
                <a:schemeClr val="dk1"/>
              </a:buClr>
              <a:buSzPts val="2400"/>
              <a:buFont typeface="Arial"/>
              <a:buChar char="•"/>
            </a:pPr>
            <a:r>
              <a:rPr b="0" i="0" lang="en" sz="2400" u="none" cap="none" strike="noStrike">
                <a:solidFill>
                  <a:schemeClr val="dk1"/>
                </a:solidFill>
                <a:latin typeface="Calibri"/>
                <a:ea typeface="Calibri"/>
                <a:cs typeface="Calibri"/>
                <a:sym typeface="Calibri"/>
              </a:rPr>
              <a:t>High precision on complex parts (relative to </a:t>
            </a:r>
            <a:r>
              <a:rPr lang="en" sz="2400"/>
              <a:t>doing it by hand</a:t>
            </a:r>
            <a:r>
              <a:rPr b="0" i="0" lang="en" sz="2400" u="none" cap="none" strike="noStrike">
                <a:solidFill>
                  <a:schemeClr val="dk1"/>
                </a:solidFill>
                <a:latin typeface="Calibri"/>
                <a:ea typeface="Calibri"/>
                <a:cs typeface="Calibri"/>
                <a:sym typeface="Calibri"/>
              </a:rPr>
              <a:t>)</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 sz="4400" u="none" cap="none" strike="noStrike">
                <a:solidFill>
                  <a:schemeClr val="dk1"/>
                </a:solidFill>
                <a:latin typeface="Calibri"/>
                <a:ea typeface="Calibri"/>
                <a:cs typeface="Calibri"/>
                <a:sym typeface="Calibri"/>
              </a:rPr>
              <a:t>Disadvantages to FFF</a:t>
            </a:r>
            <a:endParaRPr b="0" i="0" sz="4400" u="none" cap="none" strike="noStrike">
              <a:solidFill>
                <a:schemeClr val="dk1"/>
              </a:solidFill>
              <a:latin typeface="Calibri"/>
              <a:ea typeface="Calibri"/>
              <a:cs typeface="Calibri"/>
              <a:sym typeface="Calibri"/>
            </a:endParaRPr>
          </a:p>
        </p:txBody>
      </p:sp>
      <p:sp>
        <p:nvSpPr>
          <p:cNvPr id="290" name="Google Shape;290;p37"/>
          <p:cNvSpPr txBox="1"/>
          <p:nvPr>
            <p:ph idx="1" type="body"/>
          </p:nvPr>
        </p:nvSpPr>
        <p:spPr>
          <a:xfrm>
            <a:off x="457200" y="1200150"/>
            <a:ext cx="8229600" cy="3394575"/>
          </a:xfrm>
          <a:prstGeom prst="rect">
            <a:avLst/>
          </a:prstGeom>
          <a:noFill/>
          <a:ln>
            <a:noFill/>
          </a:ln>
        </p:spPr>
        <p:txBody>
          <a:bodyPr anchorCtr="0" anchor="t" bIns="45700" lIns="91425" spcFirstLastPara="1" rIns="91425" wrap="square" tIns="45700">
            <a:noAutofit/>
          </a:bodyPr>
          <a:lstStyle/>
          <a:p>
            <a:pPr indent="-292100" lvl="0" marL="342900" marR="0" rtl="0" algn="l">
              <a:spcBef>
                <a:spcPts val="0"/>
              </a:spcBef>
              <a:spcAft>
                <a:spcPts val="0"/>
              </a:spcAft>
              <a:buClr>
                <a:schemeClr val="dk1"/>
              </a:buClr>
              <a:buSzPts val="2400"/>
              <a:buFont typeface="Arial"/>
              <a:buChar char="•"/>
            </a:pPr>
            <a:r>
              <a:rPr b="0" i="0" lang="en" sz="2400" u="none" cap="none" strike="noStrike">
                <a:solidFill>
                  <a:schemeClr val="dk1"/>
                </a:solidFill>
                <a:latin typeface="Calibri"/>
                <a:ea typeface="Calibri"/>
                <a:cs typeface="Calibri"/>
                <a:sym typeface="Calibri"/>
              </a:rPr>
              <a:t>Too slow for </a:t>
            </a:r>
            <a:r>
              <a:rPr lang="en" sz="2400"/>
              <a:t>mass production</a:t>
            </a:r>
            <a:endParaRPr sz="2400"/>
          </a:p>
          <a:p>
            <a:pPr indent="-292100" lvl="0" marL="342900" marR="0" rtl="0" algn="l">
              <a:spcBef>
                <a:spcPts val="640"/>
              </a:spcBef>
              <a:spcAft>
                <a:spcPts val="0"/>
              </a:spcAft>
              <a:buClr>
                <a:schemeClr val="dk1"/>
              </a:buClr>
              <a:buSzPts val="2400"/>
              <a:buFont typeface="Arial"/>
              <a:buChar char="•"/>
            </a:pPr>
            <a:r>
              <a:rPr b="0" i="0" lang="en" sz="2400" u="none" cap="none" strike="noStrike">
                <a:solidFill>
                  <a:schemeClr val="dk1"/>
                </a:solidFill>
                <a:latin typeface="Calibri"/>
                <a:ea typeface="Calibri"/>
                <a:cs typeface="Calibri"/>
                <a:sym typeface="Calibri"/>
              </a:rPr>
              <a:t>Poor surface finish</a:t>
            </a:r>
            <a:endParaRPr sz="2400"/>
          </a:p>
          <a:p>
            <a:pPr indent="-292100" lvl="0" marL="342900" marR="0" rtl="0" algn="l">
              <a:spcBef>
                <a:spcPts val="640"/>
              </a:spcBef>
              <a:spcAft>
                <a:spcPts val="0"/>
              </a:spcAft>
              <a:buClr>
                <a:schemeClr val="dk1"/>
              </a:buClr>
              <a:buSzPts val="2400"/>
              <a:buFont typeface="Arial"/>
              <a:buChar char="•"/>
            </a:pPr>
            <a:r>
              <a:rPr b="0" i="0" lang="en" sz="2400" u="none" cap="none" strike="noStrike">
                <a:solidFill>
                  <a:schemeClr val="dk1"/>
                </a:solidFill>
                <a:latin typeface="Calibri"/>
                <a:ea typeface="Calibri"/>
                <a:cs typeface="Calibri"/>
                <a:sym typeface="Calibri"/>
              </a:rPr>
              <a:t>Weak parts (relative to MFG.)</a:t>
            </a:r>
            <a:endParaRPr b="0" i="0" sz="2400" u="none" cap="none" strike="noStrike">
              <a:solidFill>
                <a:schemeClr val="dk1"/>
              </a:solidFill>
              <a:latin typeface="Calibri"/>
              <a:ea typeface="Calibri"/>
              <a:cs typeface="Calibri"/>
              <a:sym typeface="Calibri"/>
            </a:endParaRPr>
          </a:p>
          <a:p>
            <a:pPr indent="-292100" lvl="0" marL="342900" marR="0" rtl="0" algn="l">
              <a:spcBef>
                <a:spcPts val="640"/>
              </a:spcBef>
              <a:spcAft>
                <a:spcPts val="0"/>
              </a:spcAft>
              <a:buClr>
                <a:schemeClr val="dk1"/>
              </a:buClr>
              <a:buSzPts val="2400"/>
              <a:buFont typeface="Arial"/>
              <a:buChar char="•"/>
            </a:pPr>
            <a:r>
              <a:rPr b="0" i="0" lang="en" sz="2400" u="none" cap="none" strike="noStrike">
                <a:solidFill>
                  <a:schemeClr val="dk1"/>
                </a:solidFill>
                <a:latin typeface="Calibri"/>
                <a:ea typeface="Calibri"/>
                <a:cs typeface="Calibri"/>
                <a:sym typeface="Calibri"/>
              </a:rPr>
              <a:t>Limited materials</a:t>
            </a:r>
            <a:endParaRPr sz="2400"/>
          </a:p>
          <a:p>
            <a:pPr indent="-292100" lvl="0" marL="342900" marR="0" rtl="0" algn="l">
              <a:spcBef>
                <a:spcPts val="640"/>
              </a:spcBef>
              <a:spcAft>
                <a:spcPts val="0"/>
              </a:spcAft>
              <a:buClr>
                <a:schemeClr val="dk1"/>
              </a:buClr>
              <a:buSzPts val="2400"/>
              <a:buFont typeface="Arial"/>
              <a:buChar char="•"/>
            </a:pPr>
            <a:r>
              <a:rPr b="0" i="0" lang="en" sz="2400" u="none" cap="none" strike="noStrike">
                <a:solidFill>
                  <a:schemeClr val="dk1"/>
                </a:solidFill>
                <a:latin typeface="Calibri"/>
                <a:ea typeface="Calibri"/>
                <a:cs typeface="Calibri"/>
                <a:sym typeface="Calibri"/>
              </a:rPr>
              <a:t>Limited resolution/accuracy</a:t>
            </a:r>
            <a:endParaRPr sz="2400"/>
          </a:p>
          <a:p>
            <a:pPr indent="-292100" lvl="0" marL="342900" marR="0" rtl="0" algn="l">
              <a:spcBef>
                <a:spcPts val="640"/>
              </a:spcBef>
              <a:spcAft>
                <a:spcPts val="0"/>
              </a:spcAft>
              <a:buClr>
                <a:schemeClr val="dk1"/>
              </a:buClr>
              <a:buSzPts val="2400"/>
              <a:buFont typeface="Arial"/>
              <a:buChar char="•"/>
            </a:pPr>
            <a:r>
              <a:rPr b="0" i="0" lang="en" sz="2400" u="none" cap="none" strike="noStrike">
                <a:solidFill>
                  <a:schemeClr val="dk1"/>
                </a:solidFill>
                <a:latin typeface="Calibri"/>
                <a:ea typeface="Calibri"/>
                <a:cs typeface="Calibri"/>
                <a:sym typeface="Calibri"/>
              </a:rPr>
              <a:t>Geometrical constraints</a:t>
            </a:r>
            <a:endParaRPr sz="2400"/>
          </a:p>
          <a:p>
            <a:pPr indent="-292100" lvl="0" marL="342900" marR="0" rtl="0" algn="l">
              <a:spcBef>
                <a:spcPts val="640"/>
              </a:spcBef>
              <a:spcAft>
                <a:spcPts val="1600"/>
              </a:spcAft>
              <a:buClr>
                <a:schemeClr val="dk1"/>
              </a:buClr>
              <a:buSzPts val="2400"/>
              <a:buFont typeface="Arial"/>
              <a:buChar char="•"/>
            </a:pPr>
            <a:r>
              <a:rPr b="0" i="0" lang="en" sz="2400" u="none" cap="none" strike="noStrike">
                <a:solidFill>
                  <a:schemeClr val="dk1"/>
                </a:solidFill>
                <a:latin typeface="Calibri"/>
                <a:ea typeface="Calibri"/>
                <a:cs typeface="Calibri"/>
                <a:sym typeface="Calibri"/>
              </a:rPr>
              <a:t>Failed Prints</a:t>
            </a:r>
            <a:endParaRPr sz="2400"/>
          </a:p>
        </p:txBody>
      </p:sp>
      <p:pic>
        <p:nvPicPr>
          <p:cNvPr descr="IMG_0200.jpg" id="291" name="Google Shape;291;p37"/>
          <p:cNvPicPr preferRelativeResize="0"/>
          <p:nvPr/>
        </p:nvPicPr>
        <p:blipFill rotWithShape="1">
          <a:blip r:embed="rId3">
            <a:alphaModFix/>
          </a:blip>
          <a:srcRect b="25743" l="15058" r="8890" t="20668"/>
          <a:stretch/>
        </p:blipFill>
        <p:spPr>
          <a:xfrm>
            <a:off x="6132010" y="1457325"/>
            <a:ext cx="2554800" cy="1800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5" name="Shape 295"/>
        <p:cNvGrpSpPr/>
        <p:nvPr/>
      </p:nvGrpSpPr>
      <p:grpSpPr>
        <a:xfrm>
          <a:off x="0" y="0"/>
          <a:ext cx="0" cy="0"/>
          <a:chOff x="0" y="0"/>
          <a:chExt cx="0" cy="0"/>
        </a:xfrm>
      </p:grpSpPr>
      <p:sp>
        <p:nvSpPr>
          <p:cNvPr id="296" name="Google Shape;296;p38"/>
          <p:cNvSpPr txBox="1"/>
          <p:nvPr>
            <p:ph type="title"/>
          </p:nvPr>
        </p:nvSpPr>
        <p:spPr>
          <a:xfrm>
            <a:off x="633375" y="433900"/>
            <a:ext cx="2414700" cy="10566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Want to learn more? Scan these to access TW websites!</a:t>
            </a:r>
            <a:endParaRPr/>
          </a:p>
        </p:txBody>
      </p:sp>
      <p:pic>
        <p:nvPicPr>
          <p:cNvPr id="297" name="Google Shape;297;p38"/>
          <p:cNvPicPr preferRelativeResize="0"/>
          <p:nvPr>
            <p:ph idx="3" type="pic"/>
          </p:nvPr>
        </p:nvPicPr>
        <p:blipFill rotWithShape="1">
          <a:blip r:embed="rId3">
            <a:alphaModFix/>
          </a:blip>
          <a:srcRect b="17416" l="11635" r="11811" t="0"/>
          <a:stretch/>
        </p:blipFill>
        <p:spPr>
          <a:xfrm>
            <a:off x="3635148" y="163650"/>
            <a:ext cx="2225065" cy="2400325"/>
          </a:xfrm>
          <a:prstGeom prst="rect">
            <a:avLst/>
          </a:prstGeom>
        </p:spPr>
      </p:pic>
      <p:pic>
        <p:nvPicPr>
          <p:cNvPr id="298" name="Google Shape;298;p38"/>
          <p:cNvPicPr preferRelativeResize="0"/>
          <p:nvPr>
            <p:ph idx="4" type="pic"/>
          </p:nvPr>
        </p:nvPicPr>
        <p:blipFill rotWithShape="1">
          <a:blip r:embed="rId4">
            <a:alphaModFix/>
          </a:blip>
          <a:srcRect b="1381" l="12712" r="13031" t="24352"/>
          <a:stretch/>
        </p:blipFill>
        <p:spPr>
          <a:xfrm>
            <a:off x="6421825" y="2569667"/>
            <a:ext cx="2414700" cy="2414885"/>
          </a:xfrm>
          <a:prstGeom prst="rect">
            <a:avLst/>
          </a:prstGeom>
        </p:spPr>
      </p:pic>
      <p:sp>
        <p:nvSpPr>
          <p:cNvPr id="299" name="Google Shape;299;p38"/>
          <p:cNvSpPr txBox="1"/>
          <p:nvPr>
            <p:ph idx="5" type="title"/>
          </p:nvPr>
        </p:nvSpPr>
        <p:spPr>
          <a:xfrm>
            <a:off x="540475" y="1668500"/>
            <a:ext cx="3000900" cy="2400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700">
                <a:solidFill>
                  <a:schemeClr val="accent4"/>
                </a:solidFill>
              </a:rPr>
              <a:t>Terrapin Works Job Ticketing to Submit orders (Top Left) OR</a:t>
            </a:r>
            <a:endParaRPr sz="1700">
              <a:solidFill>
                <a:schemeClr val="accent4"/>
              </a:solidFill>
            </a:endParaRPr>
          </a:p>
          <a:p>
            <a:pPr indent="0" lvl="0" marL="0" rtl="0" algn="l">
              <a:spcBef>
                <a:spcPts val="0"/>
              </a:spcBef>
              <a:spcAft>
                <a:spcPts val="0"/>
              </a:spcAft>
              <a:buNone/>
            </a:pPr>
            <a:r>
              <a:rPr i="1" lang="en" sz="1700">
                <a:solidFill>
                  <a:schemeClr val="accent1"/>
                </a:solidFill>
              </a:rPr>
              <a:t>https://maker.umd.edu/user</a:t>
            </a:r>
            <a:endParaRPr i="1" sz="1700">
              <a:solidFill>
                <a:schemeClr val="accent1"/>
              </a:solidFill>
            </a:endParaRPr>
          </a:p>
          <a:p>
            <a:pPr indent="0" lvl="0" marL="0" rtl="0" algn="l">
              <a:spcBef>
                <a:spcPts val="0"/>
              </a:spcBef>
              <a:spcAft>
                <a:spcPts val="0"/>
              </a:spcAft>
              <a:buNone/>
            </a:pPr>
            <a:r>
              <a:t/>
            </a:r>
            <a:endParaRPr sz="1700">
              <a:solidFill>
                <a:schemeClr val="accent4"/>
              </a:solidFill>
            </a:endParaRPr>
          </a:p>
          <a:p>
            <a:pPr indent="0" lvl="0" marL="0" rtl="0" algn="l">
              <a:spcBef>
                <a:spcPts val="0"/>
              </a:spcBef>
              <a:spcAft>
                <a:spcPts val="0"/>
              </a:spcAft>
              <a:buNone/>
            </a:pPr>
            <a:r>
              <a:rPr lang="en" sz="1700">
                <a:solidFill>
                  <a:schemeClr val="accent4"/>
                </a:solidFill>
              </a:rPr>
              <a:t>Terrapin Works Official Webpage (Bottom Right) OR</a:t>
            </a:r>
            <a:endParaRPr sz="1700">
              <a:solidFill>
                <a:schemeClr val="accent4"/>
              </a:solidFill>
            </a:endParaRPr>
          </a:p>
          <a:p>
            <a:pPr indent="0" lvl="0" marL="0" rtl="0" algn="l">
              <a:spcBef>
                <a:spcPts val="0"/>
              </a:spcBef>
              <a:spcAft>
                <a:spcPts val="0"/>
              </a:spcAft>
              <a:buNone/>
            </a:pPr>
            <a:r>
              <a:rPr i="1" lang="en" sz="1700">
                <a:solidFill>
                  <a:schemeClr val="accent1"/>
                </a:solidFill>
              </a:rPr>
              <a:t>https://terrapinworks.umd.edu/</a:t>
            </a:r>
            <a:endParaRPr i="1" sz="1700">
              <a:solidFill>
                <a:schemeClr val="accent1"/>
              </a:solidFill>
            </a:endParaRPr>
          </a:p>
          <a:p>
            <a:pPr indent="0" lvl="0" marL="0" rtl="0" algn="l">
              <a:spcBef>
                <a:spcPts val="0"/>
              </a:spcBef>
              <a:spcAft>
                <a:spcPts val="0"/>
              </a:spcAft>
              <a:buNone/>
            </a:pPr>
            <a:r>
              <a:t/>
            </a:r>
            <a:endParaRPr>
              <a:solidFill>
                <a:schemeClr val="accent4"/>
              </a:solidFill>
            </a:endParaRPr>
          </a:p>
          <a:p>
            <a:pPr indent="0" lvl="0" marL="0" rtl="0" algn="l">
              <a:spcBef>
                <a:spcPts val="0"/>
              </a:spcBef>
              <a:spcAft>
                <a:spcPts val="0"/>
              </a:spcAft>
              <a:buClr>
                <a:schemeClr val="dk1"/>
              </a:buClr>
              <a:buSzPts val="1100"/>
              <a:buFont typeface="Arial"/>
              <a:buNone/>
            </a:pPr>
            <a:r>
              <a:rPr lang="en" sz="1700">
                <a:solidFill>
                  <a:schemeClr val="accent4"/>
                </a:solidFill>
              </a:rPr>
              <a:t>Email us!</a:t>
            </a:r>
            <a:endParaRPr sz="1700">
              <a:solidFill>
                <a:schemeClr val="accent4"/>
              </a:solidFill>
            </a:endParaRPr>
          </a:p>
          <a:p>
            <a:pPr indent="0" lvl="0" marL="0" rtl="0" algn="l">
              <a:spcBef>
                <a:spcPts val="0"/>
              </a:spcBef>
              <a:spcAft>
                <a:spcPts val="0"/>
              </a:spcAft>
              <a:buClr>
                <a:schemeClr val="dk1"/>
              </a:buClr>
              <a:buSzPts val="1100"/>
              <a:buFont typeface="Arial"/>
              <a:buNone/>
            </a:pPr>
            <a:r>
              <a:rPr i="1" lang="en" sz="1700">
                <a:solidFill>
                  <a:schemeClr val="accent1"/>
                </a:solidFill>
              </a:rPr>
              <a:t>terrapinworks@umd.edu</a:t>
            </a:r>
            <a:endParaRPr i="1" sz="1700">
              <a:solidFill>
                <a:schemeClr val="accent1"/>
              </a:solidFill>
            </a:endParaRPr>
          </a:p>
          <a:p>
            <a:pPr indent="0" lvl="0" marL="0" rtl="0" algn="l">
              <a:spcBef>
                <a:spcPts val="0"/>
              </a:spcBef>
              <a:spcAft>
                <a:spcPts val="0"/>
              </a:spcAft>
              <a:buNone/>
            </a:pPr>
            <a:r>
              <a:t/>
            </a:r>
            <a:endParaRPr>
              <a:solidFill>
                <a:schemeClr val="accent4"/>
              </a:solidFill>
            </a:endParaRPr>
          </a:p>
          <a:p>
            <a:pPr indent="0" lvl="0" marL="0" rtl="0" algn="l">
              <a:spcBef>
                <a:spcPts val="0"/>
              </a:spcBef>
              <a:spcAft>
                <a:spcPts val="0"/>
              </a:spcAft>
              <a:buNone/>
            </a:pPr>
            <a:r>
              <a:t/>
            </a:r>
            <a:endParaRPr>
              <a:solidFill>
                <a:schemeClr val="accent4"/>
              </a:solidFill>
            </a:endParaRPr>
          </a:p>
          <a:p>
            <a:pPr indent="0" lvl="0" marL="0" rtl="0" algn="l">
              <a:spcBef>
                <a:spcPts val="0"/>
              </a:spcBef>
              <a:spcAft>
                <a:spcPts val="0"/>
              </a:spcAft>
              <a:buNone/>
            </a:pPr>
            <a:r>
              <a:t/>
            </a:r>
            <a:endParaRPr/>
          </a:p>
        </p:txBody>
      </p:sp>
      <p:pic>
        <p:nvPicPr>
          <p:cNvPr id="300" name="Google Shape;300;p38"/>
          <p:cNvPicPr preferRelativeResize="0"/>
          <p:nvPr/>
        </p:nvPicPr>
        <p:blipFill rotWithShape="1">
          <a:blip r:embed="rId5">
            <a:alphaModFix/>
          </a:blip>
          <a:srcRect b="21036" l="0" r="0" t="19739"/>
          <a:stretch/>
        </p:blipFill>
        <p:spPr>
          <a:xfrm>
            <a:off x="4011538" y="2634787"/>
            <a:ext cx="2131324" cy="2400302"/>
          </a:xfrm>
          <a:prstGeom prst="rect">
            <a:avLst/>
          </a:prstGeom>
          <a:noFill/>
          <a:ln>
            <a:noFill/>
          </a:ln>
        </p:spPr>
      </p:pic>
      <p:pic>
        <p:nvPicPr>
          <p:cNvPr id="301" name="Google Shape;301;p38"/>
          <p:cNvPicPr preferRelativeResize="0"/>
          <p:nvPr/>
        </p:nvPicPr>
        <p:blipFill>
          <a:blip r:embed="rId6">
            <a:alphaModFix/>
          </a:blip>
          <a:stretch>
            <a:fillRect/>
          </a:stretch>
        </p:blipFill>
        <p:spPr>
          <a:xfrm>
            <a:off x="5954100" y="403176"/>
            <a:ext cx="3102648" cy="2054299"/>
          </a:xfrm>
          <a:prstGeom prst="rect">
            <a:avLst/>
          </a:prstGeom>
          <a:noFill/>
          <a:ln>
            <a:noFill/>
          </a:ln>
        </p:spPr>
      </p:pic>
      <p:pic>
        <p:nvPicPr>
          <p:cNvPr id="302" name="Google Shape;302;p38"/>
          <p:cNvPicPr preferRelativeResize="0"/>
          <p:nvPr/>
        </p:nvPicPr>
        <p:blipFill>
          <a:blip r:embed="rId7">
            <a:alphaModFix/>
          </a:blip>
          <a:stretch>
            <a:fillRect/>
          </a:stretch>
        </p:blipFill>
        <p:spPr>
          <a:xfrm>
            <a:off x="192550" y="4304800"/>
            <a:ext cx="3028549" cy="735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6" name="Shape 306"/>
        <p:cNvGrpSpPr/>
        <p:nvPr/>
      </p:nvGrpSpPr>
      <p:grpSpPr>
        <a:xfrm>
          <a:off x="0" y="0"/>
          <a:ext cx="0" cy="0"/>
          <a:chOff x="0" y="0"/>
          <a:chExt cx="0" cy="0"/>
        </a:xfrm>
      </p:grpSpPr>
      <p:sp>
        <p:nvSpPr>
          <p:cNvPr id="307" name="Google Shape;307;p39"/>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Papercut Print Request</a:t>
            </a:r>
            <a:endParaRPr/>
          </a:p>
        </p:txBody>
      </p:sp>
      <p:sp>
        <p:nvSpPr>
          <p:cNvPr id="308" name="Google Shape;308;p39"/>
          <p:cNvSpPr txBox="1"/>
          <p:nvPr>
            <p:ph idx="1" type="body"/>
          </p:nvPr>
        </p:nvSpPr>
        <p:spPr>
          <a:xfrm>
            <a:off x="457200" y="1200150"/>
            <a:ext cx="8229600" cy="37392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SzPts val="1800"/>
              <a:buAutoNum type="arabicPeriod"/>
            </a:pPr>
            <a:r>
              <a:rPr lang="en" sz="1800"/>
              <a:t>Go to ter.ps/papercut</a:t>
            </a:r>
            <a:endParaRPr sz="1800"/>
          </a:p>
          <a:p>
            <a:pPr indent="-342900" lvl="0" marL="457200" rtl="0" algn="l">
              <a:spcBef>
                <a:spcPts val="0"/>
              </a:spcBef>
              <a:spcAft>
                <a:spcPts val="0"/>
              </a:spcAft>
              <a:buSzPts val="1800"/>
              <a:buAutoNum type="arabicPeriod"/>
            </a:pPr>
            <a:r>
              <a:rPr lang="en" sz="1800"/>
              <a:t>Select the machine you want the model you want your model to be printed on and select “Start Order”. (It’s usually Prusa) </a:t>
            </a:r>
            <a:endParaRPr sz="1800"/>
          </a:p>
          <a:p>
            <a:pPr indent="-342900" lvl="0" marL="457200" rtl="0" algn="l">
              <a:spcBef>
                <a:spcPts val="0"/>
              </a:spcBef>
              <a:spcAft>
                <a:spcPts val="0"/>
              </a:spcAft>
              <a:buSzPts val="1800"/>
              <a:buAutoNum type="arabicPeriod"/>
            </a:pPr>
            <a:r>
              <a:rPr lang="en" sz="1800"/>
              <a:t>Upload the stl. </a:t>
            </a:r>
            <a:r>
              <a:rPr lang="en" sz="1800"/>
              <a:t>f</a:t>
            </a:r>
            <a:r>
              <a:rPr lang="en" sz="1800"/>
              <a:t>ile(s), Name your print request sensibly, fill in all the other details.</a:t>
            </a:r>
            <a:endParaRPr sz="1800"/>
          </a:p>
          <a:p>
            <a:pPr indent="-342900" lvl="0" marL="457200" rtl="0" algn="l">
              <a:spcBef>
                <a:spcPts val="0"/>
              </a:spcBef>
              <a:spcAft>
                <a:spcPts val="0"/>
              </a:spcAft>
              <a:buSzPts val="1800"/>
              <a:buAutoNum type="arabicPeriod"/>
            </a:pPr>
            <a:r>
              <a:rPr lang="en" sz="1800"/>
              <a:t>Important: Include the maximum </a:t>
            </a:r>
            <a:r>
              <a:rPr lang="en" sz="1800"/>
              <a:t>dimension</a:t>
            </a:r>
            <a:r>
              <a:rPr lang="en" sz="1800"/>
              <a:t> of the part (sometimes STLs are scales too high or too small). Also include any notes you want the staff to be mindful of.</a:t>
            </a:r>
            <a:endParaRPr sz="1800"/>
          </a:p>
          <a:p>
            <a:pPr indent="-342900" lvl="0" marL="457200" rtl="0" algn="l">
              <a:spcBef>
                <a:spcPts val="0"/>
              </a:spcBef>
              <a:spcAft>
                <a:spcPts val="0"/>
              </a:spcAft>
              <a:buSzPts val="1800"/>
              <a:buAutoNum type="arabicPeriod"/>
            </a:pPr>
            <a:r>
              <a:rPr lang="en" sz="1800"/>
              <a:t>Click Submit and wait for your part to magically build itself into existence!</a:t>
            </a:r>
            <a:endParaRPr sz="1800"/>
          </a:p>
          <a:p>
            <a:pPr indent="-342900" lvl="0" marL="457200" rtl="0" algn="l">
              <a:spcBef>
                <a:spcPts val="0"/>
              </a:spcBef>
              <a:spcAft>
                <a:spcPts val="0"/>
              </a:spcAft>
              <a:buSzPts val="1800"/>
              <a:buAutoNum type="arabicPeriod"/>
            </a:pPr>
            <a:r>
              <a:rPr lang="en" sz="1800"/>
              <a:t>You would get an email when the part is ready for pick up. (The pick up location is usually mentioned in the Email. It’s either AFL or the FF depending on the printer selected.) AJCH 2123</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0"/>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Slicing Your Print</a:t>
            </a:r>
            <a:endParaRPr/>
          </a:p>
        </p:txBody>
      </p:sp>
      <p:sp>
        <p:nvSpPr>
          <p:cNvPr id="314" name="Google Shape;314;p40"/>
          <p:cNvSpPr txBox="1"/>
          <p:nvPr>
            <p:ph idx="1" type="body"/>
          </p:nvPr>
        </p:nvSpPr>
        <p:spPr>
          <a:xfrm>
            <a:off x="457200" y="1200150"/>
            <a:ext cx="3780600" cy="33945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SzPts val="1800"/>
              <a:buChar char="•"/>
            </a:pPr>
            <a:r>
              <a:rPr lang="en" sz="1800"/>
              <a:t>Now that you have a finished .stl it’s time to get your file ready to print. </a:t>
            </a:r>
            <a:endParaRPr sz="1800"/>
          </a:p>
          <a:p>
            <a:pPr indent="-342900" lvl="0" marL="457200" rtl="0" algn="l">
              <a:spcBef>
                <a:spcPts val="0"/>
              </a:spcBef>
              <a:spcAft>
                <a:spcPts val="0"/>
              </a:spcAft>
              <a:buSzPts val="1800"/>
              <a:buChar char="•"/>
            </a:pPr>
            <a:r>
              <a:rPr lang="en" sz="1800"/>
              <a:t>This process is known as Slicing</a:t>
            </a:r>
            <a:endParaRPr sz="1800"/>
          </a:p>
          <a:p>
            <a:pPr indent="-342900" lvl="0" marL="457200" rtl="0" algn="l">
              <a:spcBef>
                <a:spcPts val="0"/>
              </a:spcBef>
              <a:spcAft>
                <a:spcPts val="0"/>
              </a:spcAft>
              <a:buSzPts val="1800"/>
              <a:buChar char="•"/>
            </a:pPr>
            <a:r>
              <a:rPr lang="en" sz="1800"/>
              <a:t>In our case we will be converting our .stl into a .gcode</a:t>
            </a:r>
            <a:endParaRPr sz="1800"/>
          </a:p>
          <a:p>
            <a:pPr indent="-342900" lvl="0" marL="457200" rtl="0" algn="l">
              <a:spcBef>
                <a:spcPts val="0"/>
              </a:spcBef>
              <a:spcAft>
                <a:spcPts val="0"/>
              </a:spcAft>
              <a:buSzPts val="1800"/>
              <a:buChar char="•"/>
            </a:pPr>
            <a:r>
              <a:rPr lang="en" sz="1800"/>
              <a:t>A .gcode file is a file which contains your .stl, and the necessary information for the printer to read</a:t>
            </a:r>
            <a:endParaRPr sz="1800"/>
          </a:p>
          <a:p>
            <a:pPr indent="0" lvl="0" marL="0" rtl="0" algn="l">
              <a:spcBef>
                <a:spcPts val="1600"/>
              </a:spcBef>
              <a:spcAft>
                <a:spcPts val="1600"/>
              </a:spcAft>
              <a:buNone/>
            </a:pPr>
            <a:r>
              <a:t/>
            </a:r>
            <a:endParaRPr sz="1800"/>
          </a:p>
        </p:txBody>
      </p:sp>
      <p:pic>
        <p:nvPicPr>
          <p:cNvPr id="315" name="Google Shape;315;p40"/>
          <p:cNvPicPr preferRelativeResize="0"/>
          <p:nvPr/>
        </p:nvPicPr>
        <p:blipFill>
          <a:blip r:embed="rId3">
            <a:alphaModFix/>
          </a:blip>
          <a:stretch>
            <a:fillRect/>
          </a:stretch>
        </p:blipFill>
        <p:spPr>
          <a:xfrm>
            <a:off x="5139325" y="1009750"/>
            <a:ext cx="3672050" cy="3672050"/>
          </a:xfrm>
          <a:prstGeom prst="rect">
            <a:avLst/>
          </a:prstGeom>
          <a:noFill/>
          <a:ln>
            <a:noFill/>
          </a:ln>
        </p:spPr>
      </p:pic>
      <p:sp>
        <p:nvSpPr>
          <p:cNvPr id="316" name="Google Shape;316;p40"/>
          <p:cNvSpPr txBox="1"/>
          <p:nvPr/>
        </p:nvSpPr>
        <p:spPr>
          <a:xfrm>
            <a:off x="5139325" y="4681800"/>
            <a:ext cx="3672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We will be using Prusa Slicer!</a:t>
            </a:r>
            <a:endParaRPr sz="18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1"/>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Welcome To PrusaSlicer!</a:t>
            </a:r>
            <a:endParaRPr/>
          </a:p>
        </p:txBody>
      </p:sp>
      <p:sp>
        <p:nvSpPr>
          <p:cNvPr id="322" name="Google Shape;322;p41"/>
          <p:cNvSpPr txBox="1"/>
          <p:nvPr>
            <p:ph idx="1" type="body"/>
          </p:nvPr>
        </p:nvSpPr>
        <p:spPr>
          <a:xfrm>
            <a:off x="0" y="1177500"/>
            <a:ext cx="3372600" cy="33945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SzPts val="1800"/>
              <a:buChar char="•"/>
            </a:pPr>
            <a:r>
              <a:rPr lang="en" sz="1800"/>
              <a:t>Upon entering PrusaSlicer, you will be presented with a screen similar to what is displayed on the right</a:t>
            </a:r>
            <a:endParaRPr sz="1800"/>
          </a:p>
          <a:p>
            <a:pPr indent="-342900" lvl="0" marL="457200" rtl="0" algn="l">
              <a:spcBef>
                <a:spcPts val="0"/>
              </a:spcBef>
              <a:spcAft>
                <a:spcPts val="0"/>
              </a:spcAft>
              <a:buSzPts val="1800"/>
              <a:buChar char="•"/>
            </a:pPr>
            <a:r>
              <a:rPr lang="en" sz="1800"/>
              <a:t>This is where we will add our files and prepare our parts</a:t>
            </a:r>
            <a:endParaRPr sz="1800"/>
          </a:p>
        </p:txBody>
      </p:sp>
      <p:pic>
        <p:nvPicPr>
          <p:cNvPr id="323" name="Google Shape;323;p41"/>
          <p:cNvPicPr preferRelativeResize="0"/>
          <p:nvPr/>
        </p:nvPicPr>
        <p:blipFill>
          <a:blip r:embed="rId3">
            <a:alphaModFix/>
          </a:blip>
          <a:stretch>
            <a:fillRect/>
          </a:stretch>
        </p:blipFill>
        <p:spPr>
          <a:xfrm>
            <a:off x="3729735" y="1749000"/>
            <a:ext cx="5414267" cy="33945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2"/>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Preliminary Settings</a:t>
            </a:r>
            <a:endParaRPr/>
          </a:p>
        </p:txBody>
      </p:sp>
      <p:sp>
        <p:nvSpPr>
          <p:cNvPr id="329" name="Google Shape;329;p42"/>
          <p:cNvSpPr txBox="1"/>
          <p:nvPr>
            <p:ph idx="1" type="body"/>
          </p:nvPr>
        </p:nvSpPr>
        <p:spPr>
          <a:xfrm>
            <a:off x="219250" y="1147800"/>
            <a:ext cx="3690000" cy="33945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SzPts val="1800"/>
              <a:buChar char="•"/>
            </a:pPr>
            <a:r>
              <a:rPr lang="en" sz="1800"/>
              <a:t>We first need to select the correct printer presets to prepare our file for printing</a:t>
            </a:r>
            <a:endParaRPr sz="1800"/>
          </a:p>
          <a:p>
            <a:pPr indent="-342900" lvl="0" marL="457200" rtl="0" algn="l">
              <a:spcBef>
                <a:spcPts val="0"/>
              </a:spcBef>
              <a:spcAft>
                <a:spcPts val="0"/>
              </a:spcAft>
              <a:buSzPts val="1800"/>
              <a:buChar char="•"/>
            </a:pPr>
            <a:r>
              <a:rPr lang="en" sz="1800"/>
              <a:t>Select Printer Dropdown</a:t>
            </a:r>
            <a:endParaRPr sz="1800"/>
          </a:p>
          <a:p>
            <a:pPr indent="-342900" lvl="0" marL="457200" rtl="0" algn="l">
              <a:spcBef>
                <a:spcPts val="0"/>
              </a:spcBef>
              <a:spcAft>
                <a:spcPts val="0"/>
              </a:spcAft>
              <a:buSzPts val="1800"/>
              <a:buChar char="•"/>
            </a:pPr>
            <a:r>
              <a:rPr lang="en" sz="1800"/>
              <a:t>Click Add/Remove Printers → Add/Remove Presets</a:t>
            </a:r>
            <a:endParaRPr sz="1800"/>
          </a:p>
        </p:txBody>
      </p:sp>
      <p:pic>
        <p:nvPicPr>
          <p:cNvPr id="330" name="Google Shape;330;p42"/>
          <p:cNvPicPr preferRelativeResize="0"/>
          <p:nvPr/>
        </p:nvPicPr>
        <p:blipFill>
          <a:blip r:embed="rId3">
            <a:alphaModFix/>
          </a:blip>
          <a:stretch>
            <a:fillRect/>
          </a:stretch>
        </p:blipFill>
        <p:spPr>
          <a:xfrm>
            <a:off x="5450150" y="1147800"/>
            <a:ext cx="3552774" cy="1512925"/>
          </a:xfrm>
          <a:prstGeom prst="rect">
            <a:avLst/>
          </a:prstGeom>
          <a:noFill/>
          <a:ln>
            <a:noFill/>
          </a:ln>
        </p:spPr>
      </p:pic>
      <p:pic>
        <p:nvPicPr>
          <p:cNvPr id="331" name="Google Shape;331;p42"/>
          <p:cNvPicPr preferRelativeResize="0"/>
          <p:nvPr/>
        </p:nvPicPr>
        <p:blipFill>
          <a:blip r:embed="rId4">
            <a:alphaModFix/>
          </a:blip>
          <a:stretch>
            <a:fillRect/>
          </a:stretch>
        </p:blipFill>
        <p:spPr>
          <a:xfrm>
            <a:off x="5450150" y="2837875"/>
            <a:ext cx="3552775" cy="1660349"/>
          </a:xfrm>
          <a:prstGeom prst="rect">
            <a:avLst/>
          </a:prstGeom>
          <a:noFill/>
          <a:ln>
            <a:noFill/>
          </a:ln>
        </p:spPr>
      </p:pic>
      <p:cxnSp>
        <p:nvCxnSpPr>
          <p:cNvPr id="332" name="Google Shape;332;p42"/>
          <p:cNvCxnSpPr/>
          <p:nvPr/>
        </p:nvCxnSpPr>
        <p:spPr>
          <a:xfrm flipH="1" rot="10800000">
            <a:off x="4893050" y="2135100"/>
            <a:ext cx="557100" cy="77100"/>
          </a:xfrm>
          <a:prstGeom prst="straightConnector1">
            <a:avLst/>
          </a:prstGeom>
          <a:noFill/>
          <a:ln cap="flat" cmpd="sng" w="38100">
            <a:solidFill>
              <a:srgbClr val="BC0600"/>
            </a:solidFill>
            <a:prstDash val="solid"/>
            <a:round/>
            <a:headEnd len="med" w="med" type="none"/>
            <a:tailEnd len="med" w="med" type="triangle"/>
          </a:ln>
        </p:spPr>
      </p:cxnSp>
      <p:cxnSp>
        <p:nvCxnSpPr>
          <p:cNvPr id="333" name="Google Shape;333;p42"/>
          <p:cNvCxnSpPr/>
          <p:nvPr/>
        </p:nvCxnSpPr>
        <p:spPr>
          <a:xfrm flipH="1" rot="10800000">
            <a:off x="4972375" y="4421125"/>
            <a:ext cx="557100" cy="77100"/>
          </a:xfrm>
          <a:prstGeom prst="straightConnector1">
            <a:avLst/>
          </a:prstGeom>
          <a:noFill/>
          <a:ln cap="flat" cmpd="sng" w="38100">
            <a:solidFill>
              <a:srgbClr val="BC0600"/>
            </a:solidFill>
            <a:prstDash val="solid"/>
            <a:round/>
            <a:headEnd len="med" w="med"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3"/>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Preliminary Settings(cont.)</a:t>
            </a:r>
            <a:endParaRPr/>
          </a:p>
        </p:txBody>
      </p:sp>
      <p:sp>
        <p:nvSpPr>
          <p:cNvPr id="339" name="Google Shape;339;p43"/>
          <p:cNvSpPr txBox="1"/>
          <p:nvPr>
            <p:ph idx="1" type="body"/>
          </p:nvPr>
        </p:nvSpPr>
        <p:spPr>
          <a:xfrm>
            <a:off x="457200" y="1200150"/>
            <a:ext cx="2738100" cy="33945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SzPts val="1800"/>
              <a:buChar char="•"/>
            </a:pPr>
            <a:r>
              <a:rPr lang="en" sz="1800"/>
              <a:t>Prusa Research → Select desired Prusa printer</a:t>
            </a:r>
            <a:endParaRPr sz="1800"/>
          </a:p>
          <a:p>
            <a:pPr indent="-342900" lvl="0" marL="457200" rtl="0" algn="l">
              <a:spcBef>
                <a:spcPts val="0"/>
              </a:spcBef>
              <a:spcAft>
                <a:spcPts val="0"/>
              </a:spcAft>
              <a:buSzPts val="1800"/>
              <a:buChar char="•"/>
            </a:pPr>
            <a:r>
              <a:rPr lang="en" sz="1800"/>
              <a:t>Nozzle size matters so make sure to choose the correct one!</a:t>
            </a:r>
            <a:endParaRPr sz="1800"/>
          </a:p>
        </p:txBody>
      </p:sp>
      <p:pic>
        <p:nvPicPr>
          <p:cNvPr id="340" name="Google Shape;340;p43"/>
          <p:cNvPicPr preferRelativeResize="0"/>
          <p:nvPr/>
        </p:nvPicPr>
        <p:blipFill>
          <a:blip r:embed="rId3">
            <a:alphaModFix/>
          </a:blip>
          <a:stretch>
            <a:fillRect/>
          </a:stretch>
        </p:blipFill>
        <p:spPr>
          <a:xfrm>
            <a:off x="3247802" y="1268350"/>
            <a:ext cx="5896202" cy="3875151"/>
          </a:xfrm>
          <a:prstGeom prst="rect">
            <a:avLst/>
          </a:prstGeom>
          <a:noFill/>
          <a:ln>
            <a:noFill/>
          </a:ln>
        </p:spPr>
      </p:pic>
      <p:cxnSp>
        <p:nvCxnSpPr>
          <p:cNvPr id="341" name="Google Shape;341;p43"/>
          <p:cNvCxnSpPr/>
          <p:nvPr/>
        </p:nvCxnSpPr>
        <p:spPr>
          <a:xfrm flipH="1" rot="10800000">
            <a:off x="2798725" y="1931200"/>
            <a:ext cx="532500" cy="165000"/>
          </a:xfrm>
          <a:prstGeom prst="straightConnector1">
            <a:avLst/>
          </a:prstGeom>
          <a:noFill/>
          <a:ln cap="flat" cmpd="sng" w="38100">
            <a:solidFill>
              <a:srgbClr val="BC0600"/>
            </a:solidFill>
            <a:prstDash val="solid"/>
            <a:round/>
            <a:headEnd len="med" w="med"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4"/>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Filament Settings</a:t>
            </a:r>
            <a:endParaRPr/>
          </a:p>
        </p:txBody>
      </p:sp>
      <p:sp>
        <p:nvSpPr>
          <p:cNvPr id="347" name="Google Shape;347;p44"/>
          <p:cNvSpPr txBox="1"/>
          <p:nvPr>
            <p:ph idx="1" type="body"/>
          </p:nvPr>
        </p:nvSpPr>
        <p:spPr>
          <a:xfrm>
            <a:off x="457200" y="1200150"/>
            <a:ext cx="4245000" cy="18024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SzPts val="1800"/>
              <a:buChar char="•"/>
            </a:pPr>
            <a:r>
              <a:rPr lang="en" sz="1800"/>
              <a:t>It’s also very important to select the right filament type. In almost all cases we will select the generic version of filament.</a:t>
            </a:r>
            <a:endParaRPr sz="1800"/>
          </a:p>
          <a:p>
            <a:pPr indent="-342900" lvl="0" marL="457200" rtl="0" algn="l">
              <a:spcBef>
                <a:spcPts val="0"/>
              </a:spcBef>
              <a:spcAft>
                <a:spcPts val="0"/>
              </a:spcAft>
              <a:buSzPts val="1800"/>
              <a:buChar char="•"/>
            </a:pPr>
            <a:r>
              <a:rPr lang="en" sz="1800"/>
              <a:t>We will use PLA for this guide</a:t>
            </a:r>
            <a:endParaRPr sz="1800"/>
          </a:p>
        </p:txBody>
      </p:sp>
      <p:pic>
        <p:nvPicPr>
          <p:cNvPr id="348" name="Google Shape;348;p44"/>
          <p:cNvPicPr preferRelativeResize="0"/>
          <p:nvPr/>
        </p:nvPicPr>
        <p:blipFill>
          <a:blip r:embed="rId3">
            <a:alphaModFix/>
          </a:blip>
          <a:stretch>
            <a:fillRect/>
          </a:stretch>
        </p:blipFill>
        <p:spPr>
          <a:xfrm>
            <a:off x="3850675" y="2889375"/>
            <a:ext cx="5293324" cy="2254125"/>
          </a:xfrm>
          <a:prstGeom prst="rect">
            <a:avLst/>
          </a:prstGeom>
          <a:noFill/>
          <a:ln>
            <a:noFill/>
          </a:ln>
        </p:spPr>
      </p:pic>
      <p:cxnSp>
        <p:nvCxnSpPr>
          <p:cNvPr id="349" name="Google Shape;349;p44"/>
          <p:cNvCxnSpPr/>
          <p:nvPr/>
        </p:nvCxnSpPr>
        <p:spPr>
          <a:xfrm flipH="1" rot="10800000">
            <a:off x="3433250" y="3800800"/>
            <a:ext cx="532500" cy="165000"/>
          </a:xfrm>
          <a:prstGeom prst="straightConnector1">
            <a:avLst/>
          </a:prstGeom>
          <a:noFill/>
          <a:ln cap="flat" cmpd="sng" w="38100">
            <a:solidFill>
              <a:srgbClr val="BC0600"/>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8"/>
          <p:cNvPicPr preferRelativeResize="0"/>
          <p:nvPr/>
        </p:nvPicPr>
        <p:blipFill>
          <a:blip r:embed="rId3">
            <a:alphaModFix/>
          </a:blip>
          <a:stretch>
            <a:fillRect/>
          </a:stretch>
        </p:blipFill>
        <p:spPr>
          <a:xfrm>
            <a:off x="801350" y="316300"/>
            <a:ext cx="7541300" cy="42419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5"/>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Resolution/Infill</a:t>
            </a:r>
            <a:endParaRPr/>
          </a:p>
        </p:txBody>
      </p:sp>
      <p:sp>
        <p:nvSpPr>
          <p:cNvPr id="355" name="Google Shape;355;p45"/>
          <p:cNvSpPr txBox="1"/>
          <p:nvPr>
            <p:ph idx="1" type="body"/>
          </p:nvPr>
        </p:nvSpPr>
        <p:spPr>
          <a:xfrm>
            <a:off x="457200" y="1200150"/>
            <a:ext cx="3531300" cy="33945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SzPts val="1800"/>
              <a:buChar char="•"/>
            </a:pPr>
            <a:r>
              <a:rPr lang="en" sz="1800"/>
              <a:t>The default resolution for most print jobs is .2mm, however it can be lowered for finer details</a:t>
            </a:r>
            <a:endParaRPr sz="1800"/>
          </a:p>
          <a:p>
            <a:pPr indent="-342900" lvl="0" marL="457200" rtl="0" algn="l">
              <a:spcBef>
                <a:spcPts val="0"/>
              </a:spcBef>
              <a:spcAft>
                <a:spcPts val="0"/>
              </a:spcAft>
              <a:buSzPts val="1800"/>
              <a:buChar char="•"/>
            </a:pPr>
            <a:r>
              <a:rPr lang="en" sz="1800"/>
              <a:t>Infill percentage determines the part density, or its toughness. Higher infill means increased strength, but much more cost</a:t>
            </a:r>
            <a:endParaRPr sz="1800"/>
          </a:p>
        </p:txBody>
      </p:sp>
      <p:pic>
        <p:nvPicPr>
          <p:cNvPr id="356" name="Google Shape;356;p45"/>
          <p:cNvPicPr preferRelativeResize="0"/>
          <p:nvPr/>
        </p:nvPicPr>
        <p:blipFill>
          <a:blip r:embed="rId3">
            <a:alphaModFix/>
          </a:blip>
          <a:stretch>
            <a:fillRect/>
          </a:stretch>
        </p:blipFill>
        <p:spPr>
          <a:xfrm>
            <a:off x="3850675" y="2889375"/>
            <a:ext cx="5293324" cy="2254125"/>
          </a:xfrm>
          <a:prstGeom prst="rect">
            <a:avLst/>
          </a:prstGeom>
          <a:noFill/>
          <a:ln>
            <a:noFill/>
          </a:ln>
        </p:spPr>
      </p:pic>
      <p:cxnSp>
        <p:nvCxnSpPr>
          <p:cNvPr id="357" name="Google Shape;357;p45"/>
          <p:cNvCxnSpPr/>
          <p:nvPr/>
        </p:nvCxnSpPr>
        <p:spPr>
          <a:xfrm flipH="1" rot="10800000">
            <a:off x="3456000" y="4978500"/>
            <a:ext cx="532500" cy="165000"/>
          </a:xfrm>
          <a:prstGeom prst="straightConnector1">
            <a:avLst/>
          </a:prstGeom>
          <a:noFill/>
          <a:ln cap="flat" cmpd="sng" w="38100">
            <a:solidFill>
              <a:srgbClr val="BC0600"/>
            </a:solidFill>
            <a:prstDash val="solid"/>
            <a:round/>
            <a:headEnd len="med" w="med" type="none"/>
            <a:tailEnd len="med" w="med" type="triangle"/>
          </a:ln>
        </p:spPr>
      </p:cxnSp>
      <p:cxnSp>
        <p:nvCxnSpPr>
          <p:cNvPr id="358" name="Google Shape;358;p45"/>
          <p:cNvCxnSpPr/>
          <p:nvPr/>
        </p:nvCxnSpPr>
        <p:spPr>
          <a:xfrm flipH="1">
            <a:off x="6175225" y="2588525"/>
            <a:ext cx="413100" cy="459600"/>
          </a:xfrm>
          <a:prstGeom prst="straightConnector1">
            <a:avLst/>
          </a:prstGeom>
          <a:noFill/>
          <a:ln cap="flat" cmpd="sng" w="38100">
            <a:solidFill>
              <a:srgbClr val="BC0600"/>
            </a:solidFill>
            <a:prstDash val="solid"/>
            <a:round/>
            <a:headEnd len="med" w="med" type="non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6"/>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Adding our File</a:t>
            </a:r>
            <a:endParaRPr/>
          </a:p>
        </p:txBody>
      </p:sp>
      <p:sp>
        <p:nvSpPr>
          <p:cNvPr id="364" name="Google Shape;364;p46"/>
          <p:cNvSpPr txBox="1"/>
          <p:nvPr>
            <p:ph idx="1" type="body"/>
          </p:nvPr>
        </p:nvSpPr>
        <p:spPr>
          <a:xfrm>
            <a:off x="457200" y="1200150"/>
            <a:ext cx="3146100" cy="33945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SzPts val="1800"/>
              <a:buChar char="•"/>
            </a:pPr>
            <a:r>
              <a:rPr lang="en" sz="1800"/>
              <a:t>Now that we are ready to add our .stl, lets navigate to the add part button and select our file</a:t>
            </a:r>
            <a:endParaRPr sz="1800"/>
          </a:p>
          <a:p>
            <a:pPr indent="0" lvl="0" marL="457200" rtl="0" algn="l">
              <a:spcBef>
                <a:spcPts val="1600"/>
              </a:spcBef>
              <a:spcAft>
                <a:spcPts val="1600"/>
              </a:spcAft>
              <a:buNone/>
            </a:pPr>
            <a:r>
              <a:t/>
            </a:r>
            <a:endParaRPr sz="1800"/>
          </a:p>
        </p:txBody>
      </p:sp>
      <p:pic>
        <p:nvPicPr>
          <p:cNvPr id="365" name="Google Shape;365;p46"/>
          <p:cNvPicPr preferRelativeResize="0"/>
          <p:nvPr/>
        </p:nvPicPr>
        <p:blipFill>
          <a:blip r:embed="rId3">
            <a:alphaModFix/>
          </a:blip>
          <a:stretch>
            <a:fillRect/>
          </a:stretch>
        </p:blipFill>
        <p:spPr>
          <a:xfrm>
            <a:off x="5500650" y="1368176"/>
            <a:ext cx="2918175" cy="3075701"/>
          </a:xfrm>
          <a:prstGeom prst="rect">
            <a:avLst/>
          </a:prstGeom>
          <a:noFill/>
          <a:ln>
            <a:noFill/>
          </a:ln>
        </p:spPr>
      </p:pic>
      <p:cxnSp>
        <p:nvCxnSpPr>
          <p:cNvPr id="366" name="Google Shape;366;p46"/>
          <p:cNvCxnSpPr/>
          <p:nvPr/>
        </p:nvCxnSpPr>
        <p:spPr>
          <a:xfrm flipH="1" rot="10800000">
            <a:off x="5166875" y="1545975"/>
            <a:ext cx="532500" cy="165000"/>
          </a:xfrm>
          <a:prstGeom prst="straightConnector1">
            <a:avLst/>
          </a:prstGeom>
          <a:noFill/>
          <a:ln cap="flat" cmpd="sng" w="38100">
            <a:solidFill>
              <a:srgbClr val="BC0600"/>
            </a:solidFill>
            <a:prstDash val="solid"/>
            <a:round/>
            <a:headEnd len="med" w="med" type="none"/>
            <a:tailEnd len="med" w="med" type="triangle"/>
          </a:ln>
        </p:spPr>
      </p:cxnSp>
      <p:pic>
        <p:nvPicPr>
          <p:cNvPr id="367" name="Google Shape;367;p46"/>
          <p:cNvPicPr preferRelativeResize="0"/>
          <p:nvPr/>
        </p:nvPicPr>
        <p:blipFill>
          <a:blip r:embed="rId4">
            <a:alphaModFix/>
          </a:blip>
          <a:stretch>
            <a:fillRect/>
          </a:stretch>
        </p:blipFill>
        <p:spPr>
          <a:xfrm>
            <a:off x="84454" y="2756500"/>
            <a:ext cx="5195725" cy="6607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7"/>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Adding our file(cont.)</a:t>
            </a:r>
            <a:endParaRPr/>
          </a:p>
        </p:txBody>
      </p:sp>
      <p:sp>
        <p:nvSpPr>
          <p:cNvPr id="373" name="Google Shape;373;p47"/>
          <p:cNvSpPr txBox="1"/>
          <p:nvPr>
            <p:ph idx="1" type="body"/>
          </p:nvPr>
        </p:nvSpPr>
        <p:spPr>
          <a:xfrm>
            <a:off x="457200" y="1200150"/>
            <a:ext cx="2953500" cy="33945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SzPts val="1800"/>
              <a:buChar char="•"/>
            </a:pPr>
            <a:r>
              <a:rPr lang="en" sz="1800"/>
              <a:t>If all steps have been followed you will see your .stl file highlighted in green on the plate</a:t>
            </a:r>
            <a:endParaRPr sz="1800"/>
          </a:p>
          <a:p>
            <a:pPr indent="-342900" lvl="0" marL="457200" rtl="0" algn="l">
              <a:spcBef>
                <a:spcPts val="0"/>
              </a:spcBef>
              <a:spcAft>
                <a:spcPts val="0"/>
              </a:spcAft>
              <a:buSzPts val="1800"/>
              <a:buChar char="•"/>
            </a:pPr>
            <a:r>
              <a:rPr lang="en" sz="1800"/>
              <a:t>On the side bar you will see a variety of options which we will briefly cover</a:t>
            </a:r>
            <a:endParaRPr sz="1800"/>
          </a:p>
        </p:txBody>
      </p:sp>
      <p:pic>
        <p:nvPicPr>
          <p:cNvPr id="374" name="Google Shape;374;p47"/>
          <p:cNvPicPr preferRelativeResize="0"/>
          <p:nvPr/>
        </p:nvPicPr>
        <p:blipFill>
          <a:blip r:embed="rId3">
            <a:alphaModFix/>
          </a:blip>
          <a:stretch>
            <a:fillRect/>
          </a:stretch>
        </p:blipFill>
        <p:spPr>
          <a:xfrm>
            <a:off x="3560150" y="1152450"/>
            <a:ext cx="5583852" cy="34899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8"/>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Main Functions(In order)</a:t>
            </a:r>
            <a:endParaRPr/>
          </a:p>
        </p:txBody>
      </p:sp>
      <p:sp>
        <p:nvSpPr>
          <p:cNvPr id="380" name="Google Shape;380;p48"/>
          <p:cNvSpPr txBox="1"/>
          <p:nvPr>
            <p:ph idx="1" type="body"/>
          </p:nvPr>
        </p:nvSpPr>
        <p:spPr>
          <a:xfrm>
            <a:off x="457200" y="1200150"/>
            <a:ext cx="4755000" cy="26862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SzPts val="1800"/>
              <a:buChar char="•"/>
            </a:pPr>
            <a:r>
              <a:rPr lang="en" sz="1800"/>
              <a:t>Translate</a:t>
            </a:r>
            <a:endParaRPr sz="1800"/>
          </a:p>
          <a:p>
            <a:pPr indent="-342900" lvl="1" marL="914400" rtl="0" algn="l">
              <a:spcBef>
                <a:spcPts val="0"/>
              </a:spcBef>
              <a:spcAft>
                <a:spcPts val="0"/>
              </a:spcAft>
              <a:buSzPts val="1800"/>
              <a:buChar char="–"/>
            </a:pPr>
            <a:r>
              <a:rPr lang="en" sz="1800"/>
              <a:t>Move your part</a:t>
            </a:r>
            <a:endParaRPr sz="1800"/>
          </a:p>
          <a:p>
            <a:pPr indent="-342900" lvl="0" marL="457200" rtl="0" algn="l">
              <a:spcBef>
                <a:spcPts val="0"/>
              </a:spcBef>
              <a:spcAft>
                <a:spcPts val="0"/>
              </a:spcAft>
              <a:buSzPts val="1800"/>
              <a:buChar char="•"/>
            </a:pPr>
            <a:r>
              <a:rPr lang="en" sz="1800"/>
              <a:t>Scale</a:t>
            </a:r>
            <a:endParaRPr sz="1800"/>
          </a:p>
          <a:p>
            <a:pPr indent="-342900" lvl="1" marL="914400" rtl="0" algn="l">
              <a:spcBef>
                <a:spcPts val="0"/>
              </a:spcBef>
              <a:spcAft>
                <a:spcPts val="0"/>
              </a:spcAft>
              <a:buSzPts val="1800"/>
              <a:buChar char="–"/>
            </a:pPr>
            <a:r>
              <a:rPr lang="en" sz="1800"/>
              <a:t>Change part size</a:t>
            </a:r>
            <a:endParaRPr sz="1800"/>
          </a:p>
          <a:p>
            <a:pPr indent="-342900" lvl="0" marL="457200" rtl="0" algn="l">
              <a:spcBef>
                <a:spcPts val="0"/>
              </a:spcBef>
              <a:spcAft>
                <a:spcPts val="0"/>
              </a:spcAft>
              <a:buSzPts val="1800"/>
              <a:buChar char="•"/>
            </a:pPr>
            <a:r>
              <a:rPr lang="en" sz="1800"/>
              <a:t>Rotate</a:t>
            </a:r>
            <a:endParaRPr sz="1800"/>
          </a:p>
          <a:p>
            <a:pPr indent="-342900" lvl="1" marL="914400" rtl="0" algn="l">
              <a:spcBef>
                <a:spcPts val="0"/>
              </a:spcBef>
              <a:spcAft>
                <a:spcPts val="0"/>
              </a:spcAft>
              <a:buSzPts val="1800"/>
              <a:buChar char="–"/>
            </a:pPr>
            <a:r>
              <a:rPr lang="en" sz="1800"/>
              <a:t>Rotate your part</a:t>
            </a:r>
            <a:endParaRPr sz="1800"/>
          </a:p>
          <a:p>
            <a:pPr indent="-342900" lvl="0" marL="457200" rtl="0" algn="l">
              <a:spcBef>
                <a:spcPts val="0"/>
              </a:spcBef>
              <a:spcAft>
                <a:spcPts val="0"/>
              </a:spcAft>
              <a:buSzPts val="1800"/>
              <a:buChar char="•"/>
            </a:pPr>
            <a:r>
              <a:rPr lang="en" sz="1800"/>
              <a:t>Bed Face</a:t>
            </a:r>
            <a:endParaRPr sz="1800"/>
          </a:p>
          <a:p>
            <a:pPr indent="-342900" lvl="1" marL="914400" rtl="0" algn="l">
              <a:spcBef>
                <a:spcPts val="0"/>
              </a:spcBef>
              <a:spcAft>
                <a:spcPts val="0"/>
              </a:spcAft>
              <a:buSzPts val="1800"/>
              <a:buChar char="–"/>
            </a:pPr>
            <a:r>
              <a:rPr lang="en" sz="1800"/>
              <a:t>Choose which face is on bed</a:t>
            </a:r>
            <a:endParaRPr sz="1800"/>
          </a:p>
          <a:p>
            <a:pPr indent="0" lvl="0" marL="0" rtl="0" algn="l">
              <a:spcBef>
                <a:spcPts val="1600"/>
              </a:spcBef>
              <a:spcAft>
                <a:spcPts val="1600"/>
              </a:spcAft>
              <a:buNone/>
            </a:pPr>
            <a:r>
              <a:t/>
            </a:r>
            <a:endParaRPr sz="1800"/>
          </a:p>
        </p:txBody>
      </p:sp>
      <p:pic>
        <p:nvPicPr>
          <p:cNvPr id="381" name="Google Shape;381;p48"/>
          <p:cNvPicPr preferRelativeResize="0"/>
          <p:nvPr/>
        </p:nvPicPr>
        <p:blipFill rotWithShape="1">
          <a:blip r:embed="rId3">
            <a:alphaModFix/>
          </a:blip>
          <a:srcRect b="48849" l="0" r="0" t="0"/>
          <a:stretch/>
        </p:blipFill>
        <p:spPr>
          <a:xfrm flipH="1">
            <a:off x="6623898" y="1200150"/>
            <a:ext cx="1154752" cy="3943351"/>
          </a:xfrm>
          <a:prstGeom prst="rect">
            <a:avLst/>
          </a:prstGeom>
          <a:noFill/>
          <a:ln>
            <a:noFill/>
          </a:ln>
        </p:spPr>
      </p:pic>
      <p:sp>
        <p:nvSpPr>
          <p:cNvPr id="382" name="Google Shape;382;p48"/>
          <p:cNvSpPr txBox="1"/>
          <p:nvPr/>
        </p:nvSpPr>
        <p:spPr>
          <a:xfrm>
            <a:off x="3274625" y="2164200"/>
            <a:ext cx="5892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cxnSp>
        <p:nvCxnSpPr>
          <p:cNvPr id="383" name="Google Shape;383;p48"/>
          <p:cNvCxnSpPr/>
          <p:nvPr/>
        </p:nvCxnSpPr>
        <p:spPr>
          <a:xfrm>
            <a:off x="4170900" y="1587838"/>
            <a:ext cx="803400" cy="43800"/>
          </a:xfrm>
          <a:prstGeom prst="straightConnector1">
            <a:avLst/>
          </a:prstGeom>
          <a:noFill/>
          <a:ln cap="flat" cmpd="sng" w="38100">
            <a:solidFill>
              <a:srgbClr val="BC0600"/>
            </a:solidFill>
            <a:prstDash val="solid"/>
            <a:round/>
            <a:headEnd len="med" w="med" type="none"/>
            <a:tailEnd len="med" w="med" type="triangle"/>
          </a:ln>
        </p:spPr>
      </p:cxnSp>
      <p:cxnSp>
        <p:nvCxnSpPr>
          <p:cNvPr id="384" name="Google Shape;384;p48"/>
          <p:cNvCxnSpPr/>
          <p:nvPr/>
        </p:nvCxnSpPr>
        <p:spPr>
          <a:xfrm>
            <a:off x="4245125" y="2164200"/>
            <a:ext cx="717900" cy="147300"/>
          </a:xfrm>
          <a:prstGeom prst="straightConnector1">
            <a:avLst/>
          </a:prstGeom>
          <a:noFill/>
          <a:ln cap="flat" cmpd="sng" w="38100">
            <a:solidFill>
              <a:srgbClr val="BC0600"/>
            </a:solidFill>
            <a:prstDash val="solid"/>
            <a:round/>
            <a:headEnd len="med" w="med" type="none"/>
            <a:tailEnd len="med" w="med" type="triangle"/>
          </a:ln>
        </p:spPr>
      </p:cxnSp>
      <p:cxnSp>
        <p:nvCxnSpPr>
          <p:cNvPr id="385" name="Google Shape;385;p48"/>
          <p:cNvCxnSpPr/>
          <p:nvPr/>
        </p:nvCxnSpPr>
        <p:spPr>
          <a:xfrm>
            <a:off x="4170900" y="3043275"/>
            <a:ext cx="950700" cy="219900"/>
          </a:xfrm>
          <a:prstGeom prst="straightConnector1">
            <a:avLst/>
          </a:prstGeom>
          <a:noFill/>
          <a:ln cap="flat" cmpd="sng" w="38100">
            <a:solidFill>
              <a:srgbClr val="BC0600"/>
            </a:solidFill>
            <a:prstDash val="solid"/>
            <a:round/>
            <a:headEnd len="med" w="med" type="none"/>
            <a:tailEnd len="med" w="med" type="triangle"/>
          </a:ln>
        </p:spPr>
      </p:cxnSp>
      <p:cxnSp>
        <p:nvCxnSpPr>
          <p:cNvPr id="386" name="Google Shape;386;p48"/>
          <p:cNvCxnSpPr/>
          <p:nvPr/>
        </p:nvCxnSpPr>
        <p:spPr>
          <a:xfrm>
            <a:off x="4238975" y="3886350"/>
            <a:ext cx="916500" cy="272100"/>
          </a:xfrm>
          <a:prstGeom prst="straightConnector1">
            <a:avLst/>
          </a:prstGeom>
          <a:noFill/>
          <a:ln cap="flat" cmpd="sng" w="38100">
            <a:solidFill>
              <a:srgbClr val="BC0600"/>
            </a:solidFill>
            <a:prstDash val="solid"/>
            <a:round/>
            <a:headEnd len="med" w="med" type="none"/>
            <a:tailEnd len="med" w="med" type="triangl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9"/>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Supports</a:t>
            </a:r>
            <a:endParaRPr/>
          </a:p>
        </p:txBody>
      </p:sp>
      <p:sp>
        <p:nvSpPr>
          <p:cNvPr id="392" name="Google Shape;392;p49"/>
          <p:cNvSpPr txBox="1"/>
          <p:nvPr>
            <p:ph idx="1" type="body"/>
          </p:nvPr>
        </p:nvSpPr>
        <p:spPr>
          <a:xfrm>
            <a:off x="151275" y="1188800"/>
            <a:ext cx="5151600" cy="33945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SzPts val="1800"/>
              <a:buChar char="•"/>
            </a:pPr>
            <a:r>
              <a:rPr lang="en" sz="1800"/>
              <a:t>When printing complex parts, you will need to add supports, there is a certain angle threshold where supports are necessary to print a part</a:t>
            </a:r>
            <a:endParaRPr sz="1800"/>
          </a:p>
          <a:p>
            <a:pPr indent="-342900" lvl="0" marL="457200" rtl="0" algn="l">
              <a:spcBef>
                <a:spcPts val="0"/>
              </a:spcBef>
              <a:spcAft>
                <a:spcPts val="0"/>
              </a:spcAft>
              <a:buSzPts val="1800"/>
              <a:buChar char="•"/>
            </a:pPr>
            <a:r>
              <a:rPr lang="en" sz="1800"/>
              <a:t>Luckily PrusaSlicer handles this for you when you select the supports dropdown</a:t>
            </a:r>
            <a:endParaRPr sz="1800"/>
          </a:p>
          <a:p>
            <a:pPr indent="-342900" lvl="0" marL="457200" rtl="0" algn="l">
              <a:spcBef>
                <a:spcPts val="0"/>
              </a:spcBef>
              <a:spcAft>
                <a:spcPts val="0"/>
              </a:spcAft>
              <a:buSzPts val="1800"/>
              <a:buChar char="•"/>
            </a:pPr>
            <a:r>
              <a:rPr lang="en" sz="1800"/>
              <a:t>Support on build plate</a:t>
            </a:r>
            <a:endParaRPr sz="1800"/>
          </a:p>
          <a:p>
            <a:pPr indent="-342900" lvl="1" marL="914400" rtl="0" algn="l">
              <a:spcBef>
                <a:spcPts val="0"/>
              </a:spcBef>
              <a:spcAft>
                <a:spcPts val="0"/>
              </a:spcAft>
              <a:buSzPts val="1800"/>
              <a:buChar char="–"/>
            </a:pPr>
            <a:r>
              <a:rPr lang="en" sz="1800"/>
              <a:t>Supports can only generate from build plate</a:t>
            </a:r>
            <a:endParaRPr sz="1800"/>
          </a:p>
          <a:p>
            <a:pPr indent="-342900" lvl="0" marL="457200" rtl="0" algn="l">
              <a:spcBef>
                <a:spcPts val="0"/>
              </a:spcBef>
              <a:spcAft>
                <a:spcPts val="0"/>
              </a:spcAft>
              <a:buSzPts val="1800"/>
              <a:buChar char="•"/>
            </a:pPr>
            <a:r>
              <a:rPr lang="en" sz="1800"/>
              <a:t>Supports everywhere</a:t>
            </a:r>
            <a:endParaRPr sz="1800"/>
          </a:p>
          <a:p>
            <a:pPr indent="-342900" lvl="1" marL="914400" rtl="0" algn="l">
              <a:spcBef>
                <a:spcPts val="0"/>
              </a:spcBef>
              <a:spcAft>
                <a:spcPts val="0"/>
              </a:spcAft>
              <a:buSzPts val="1800"/>
              <a:buChar char="–"/>
            </a:pPr>
            <a:r>
              <a:rPr lang="en" sz="1800"/>
              <a:t>Supports are free to generate anywhere</a:t>
            </a:r>
            <a:endParaRPr sz="1800"/>
          </a:p>
          <a:p>
            <a:pPr indent="-342900" lvl="0" marL="457200" rtl="0" algn="l">
              <a:spcBef>
                <a:spcPts val="0"/>
              </a:spcBef>
              <a:spcAft>
                <a:spcPts val="0"/>
              </a:spcAft>
              <a:buSzPts val="1800"/>
              <a:buChar char="•"/>
            </a:pPr>
            <a:r>
              <a:rPr lang="en" sz="1800"/>
              <a:t>Enforcers only</a:t>
            </a:r>
            <a:endParaRPr sz="1800"/>
          </a:p>
          <a:p>
            <a:pPr indent="-342900" lvl="1" marL="914400" rtl="0" algn="l">
              <a:spcBef>
                <a:spcPts val="0"/>
              </a:spcBef>
              <a:spcAft>
                <a:spcPts val="0"/>
              </a:spcAft>
              <a:buSzPts val="1800"/>
              <a:buChar char="–"/>
            </a:pPr>
            <a:r>
              <a:rPr lang="en" sz="1800"/>
              <a:t>Manual Supports</a:t>
            </a:r>
            <a:endParaRPr sz="1800"/>
          </a:p>
        </p:txBody>
      </p:sp>
      <p:pic>
        <p:nvPicPr>
          <p:cNvPr id="393" name="Google Shape;393;p49"/>
          <p:cNvPicPr preferRelativeResize="0"/>
          <p:nvPr/>
        </p:nvPicPr>
        <p:blipFill>
          <a:blip r:embed="rId3">
            <a:alphaModFix/>
          </a:blip>
          <a:stretch>
            <a:fillRect/>
          </a:stretch>
        </p:blipFill>
        <p:spPr>
          <a:xfrm>
            <a:off x="4878050" y="2481450"/>
            <a:ext cx="4265948" cy="2662048"/>
          </a:xfrm>
          <a:prstGeom prst="rect">
            <a:avLst/>
          </a:prstGeom>
          <a:noFill/>
          <a:ln>
            <a:noFill/>
          </a:ln>
        </p:spPr>
      </p:pic>
      <p:cxnSp>
        <p:nvCxnSpPr>
          <p:cNvPr id="394" name="Google Shape;394;p49"/>
          <p:cNvCxnSpPr/>
          <p:nvPr/>
        </p:nvCxnSpPr>
        <p:spPr>
          <a:xfrm flipH="1" rot="10800000">
            <a:off x="7433050" y="3075650"/>
            <a:ext cx="532500" cy="165000"/>
          </a:xfrm>
          <a:prstGeom prst="straightConnector1">
            <a:avLst/>
          </a:prstGeom>
          <a:noFill/>
          <a:ln cap="flat" cmpd="sng" w="38100">
            <a:solidFill>
              <a:srgbClr val="BC0600"/>
            </a:solidFill>
            <a:prstDash val="solid"/>
            <a:round/>
            <a:headEnd len="med" w="med" type="none"/>
            <a:tailEnd len="med" w="med" type="triangle"/>
          </a:ln>
        </p:spPr>
      </p:cxnSp>
      <p:cxnSp>
        <p:nvCxnSpPr>
          <p:cNvPr id="395" name="Google Shape;395;p49"/>
          <p:cNvCxnSpPr/>
          <p:nvPr/>
        </p:nvCxnSpPr>
        <p:spPr>
          <a:xfrm rot="10800000">
            <a:off x="6712975" y="3854400"/>
            <a:ext cx="436800" cy="326700"/>
          </a:xfrm>
          <a:prstGeom prst="straightConnector1">
            <a:avLst/>
          </a:prstGeom>
          <a:noFill/>
          <a:ln cap="flat" cmpd="sng" w="38100">
            <a:solidFill>
              <a:srgbClr val="BC0600"/>
            </a:solidFill>
            <a:prstDash val="solid"/>
            <a:round/>
            <a:headEnd len="med" w="med" type="none"/>
            <a:tailEnd len="med" w="med" type="triangl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0"/>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Slicing our Part</a:t>
            </a:r>
            <a:endParaRPr/>
          </a:p>
        </p:txBody>
      </p:sp>
      <p:sp>
        <p:nvSpPr>
          <p:cNvPr id="401" name="Google Shape;401;p50"/>
          <p:cNvSpPr txBox="1"/>
          <p:nvPr>
            <p:ph idx="1" type="body"/>
          </p:nvPr>
        </p:nvSpPr>
        <p:spPr>
          <a:xfrm>
            <a:off x="0" y="1188825"/>
            <a:ext cx="3678600" cy="33945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SzPts val="1800"/>
              <a:buChar char="•"/>
            </a:pPr>
            <a:r>
              <a:rPr lang="en" sz="1800"/>
              <a:t>Luckily our keychain is a simple part which can be laid </a:t>
            </a:r>
            <a:r>
              <a:rPr lang="en" sz="1800"/>
              <a:t>flat </a:t>
            </a:r>
            <a:r>
              <a:rPr lang="en" sz="1800"/>
              <a:t>on the print bed</a:t>
            </a:r>
            <a:endParaRPr sz="1800"/>
          </a:p>
          <a:p>
            <a:pPr indent="-342900" lvl="0" marL="457200" rtl="0" algn="l">
              <a:spcBef>
                <a:spcPts val="0"/>
              </a:spcBef>
              <a:spcAft>
                <a:spcPts val="0"/>
              </a:spcAft>
              <a:buSzPts val="1800"/>
              <a:buChar char="•"/>
            </a:pPr>
            <a:r>
              <a:rPr lang="en" sz="1800"/>
              <a:t>When you are pleased with your orientation, you can hit the slice now button</a:t>
            </a:r>
            <a:endParaRPr sz="1800"/>
          </a:p>
          <a:p>
            <a:pPr indent="-342900" lvl="0" marL="457200" rtl="0" algn="l">
              <a:spcBef>
                <a:spcPts val="0"/>
              </a:spcBef>
              <a:spcAft>
                <a:spcPts val="0"/>
              </a:spcAft>
              <a:buSzPts val="1800"/>
              <a:buChar char="•"/>
            </a:pPr>
            <a:r>
              <a:rPr lang="en" sz="1800"/>
              <a:t>This will generate a .gcode file which you can save and export to your desired printer</a:t>
            </a:r>
            <a:endParaRPr sz="1800"/>
          </a:p>
        </p:txBody>
      </p:sp>
      <p:pic>
        <p:nvPicPr>
          <p:cNvPr id="402" name="Google Shape;402;p50"/>
          <p:cNvPicPr preferRelativeResize="0"/>
          <p:nvPr/>
        </p:nvPicPr>
        <p:blipFill>
          <a:blip r:embed="rId3">
            <a:alphaModFix/>
          </a:blip>
          <a:stretch>
            <a:fillRect/>
          </a:stretch>
        </p:blipFill>
        <p:spPr>
          <a:xfrm>
            <a:off x="3678600" y="1423213"/>
            <a:ext cx="5465400" cy="3210413"/>
          </a:xfrm>
          <a:prstGeom prst="rect">
            <a:avLst/>
          </a:prstGeom>
          <a:noFill/>
          <a:ln>
            <a:noFill/>
          </a:ln>
        </p:spPr>
      </p:pic>
      <p:cxnSp>
        <p:nvCxnSpPr>
          <p:cNvPr id="403" name="Google Shape;403;p50"/>
          <p:cNvCxnSpPr/>
          <p:nvPr/>
        </p:nvCxnSpPr>
        <p:spPr>
          <a:xfrm flipH="1" rot="10800000">
            <a:off x="7263075" y="4583325"/>
            <a:ext cx="532500" cy="165000"/>
          </a:xfrm>
          <a:prstGeom prst="straightConnector1">
            <a:avLst/>
          </a:prstGeom>
          <a:noFill/>
          <a:ln cap="flat" cmpd="sng" w="38100">
            <a:solidFill>
              <a:srgbClr val="BC0600"/>
            </a:solidFill>
            <a:prstDash val="solid"/>
            <a:round/>
            <a:headEnd len="med" w="med" type="none"/>
            <a:tailEnd len="med" w="med" type="triangl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1"/>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Submitting an Order</a:t>
            </a:r>
            <a:endParaRPr/>
          </a:p>
        </p:txBody>
      </p:sp>
      <p:sp>
        <p:nvSpPr>
          <p:cNvPr id="409" name="Google Shape;409;p51"/>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0" lvl="0" marL="0" rtl="0" algn="ctr">
              <a:spcBef>
                <a:spcPts val="640"/>
              </a:spcBef>
              <a:spcAft>
                <a:spcPts val="1600"/>
              </a:spcAft>
              <a:buNone/>
            </a:pPr>
            <a:r>
              <a:rPr lang="en"/>
              <a:t>Alternatively, we can submit an stl to Terrapin Works and have them print our file!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3" name="Shape 413"/>
        <p:cNvGrpSpPr/>
        <p:nvPr/>
      </p:nvGrpSpPr>
      <p:grpSpPr>
        <a:xfrm>
          <a:off x="0" y="0"/>
          <a:ext cx="0" cy="0"/>
          <a:chOff x="0" y="0"/>
          <a:chExt cx="0" cy="0"/>
        </a:xfrm>
      </p:grpSpPr>
      <p:sp>
        <p:nvSpPr>
          <p:cNvPr id="414" name="Google Shape;414;p52"/>
          <p:cNvSpPr txBox="1"/>
          <p:nvPr>
            <p:ph type="title"/>
          </p:nvPr>
        </p:nvSpPr>
        <p:spPr>
          <a:xfrm>
            <a:off x="457200" y="205975"/>
            <a:ext cx="8229600" cy="101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Arial"/>
                <a:ea typeface="Arial"/>
                <a:cs typeface="Arial"/>
                <a:sym typeface="Arial"/>
              </a:rPr>
              <a:t>Wanna submit an order? Start here!!!</a:t>
            </a:r>
            <a:endParaRPr sz="3600">
              <a:latin typeface="Arial"/>
              <a:ea typeface="Arial"/>
              <a:cs typeface="Arial"/>
              <a:sym typeface="Arial"/>
            </a:endParaRPr>
          </a:p>
        </p:txBody>
      </p:sp>
      <p:pic>
        <p:nvPicPr>
          <p:cNvPr id="415" name="Google Shape;415;p52"/>
          <p:cNvPicPr preferRelativeResize="0"/>
          <p:nvPr/>
        </p:nvPicPr>
        <p:blipFill>
          <a:blip r:embed="rId3">
            <a:alphaModFix/>
          </a:blip>
          <a:stretch>
            <a:fillRect/>
          </a:stretch>
        </p:blipFill>
        <p:spPr>
          <a:xfrm>
            <a:off x="1390924" y="1217875"/>
            <a:ext cx="3740000" cy="3740000"/>
          </a:xfrm>
          <a:prstGeom prst="rect">
            <a:avLst/>
          </a:prstGeom>
          <a:noFill/>
          <a:ln>
            <a:noFill/>
          </a:ln>
        </p:spPr>
      </p:pic>
      <p:pic>
        <p:nvPicPr>
          <p:cNvPr id="416" name="Google Shape;416;p52"/>
          <p:cNvPicPr preferRelativeResize="0"/>
          <p:nvPr/>
        </p:nvPicPr>
        <p:blipFill>
          <a:blip r:embed="rId4">
            <a:alphaModFix/>
          </a:blip>
          <a:stretch>
            <a:fillRect/>
          </a:stretch>
        </p:blipFill>
        <p:spPr>
          <a:xfrm>
            <a:off x="5631700" y="1635000"/>
            <a:ext cx="3055101" cy="30551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3"/>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To submit an order</a:t>
            </a:r>
            <a:endParaRPr/>
          </a:p>
        </p:txBody>
      </p:sp>
      <p:sp>
        <p:nvSpPr>
          <p:cNvPr id="422" name="Google Shape;422;p53"/>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SzPts val="1800"/>
              <a:buChar char="•"/>
            </a:pPr>
            <a:r>
              <a:rPr lang="en" sz="1800"/>
              <a:t>To submit an order to Terrapin Works, you can directly </a:t>
            </a:r>
            <a:r>
              <a:rPr lang="en" sz="1800"/>
              <a:t>access</a:t>
            </a:r>
            <a:r>
              <a:rPr lang="en" sz="1800"/>
              <a:t> the order feature through this link: </a:t>
            </a:r>
            <a:r>
              <a:rPr lang="en" sz="1800" u="sng">
                <a:solidFill>
                  <a:schemeClr val="hlink"/>
                </a:solidFill>
                <a:hlinkClick r:id="rId3"/>
              </a:rPr>
              <a:t>https://maker.umd.edu/job-ticketing/customer/rooms/1</a:t>
            </a:r>
            <a:endParaRPr sz="1800"/>
          </a:p>
          <a:p>
            <a:pPr indent="-342900" lvl="0" marL="457200" rtl="0" algn="l">
              <a:spcBef>
                <a:spcPts val="0"/>
              </a:spcBef>
              <a:spcAft>
                <a:spcPts val="0"/>
              </a:spcAft>
              <a:buSzPts val="1800"/>
              <a:buChar char="•"/>
            </a:pPr>
            <a:r>
              <a:rPr lang="en" sz="1800"/>
              <a:t>Or you can search up Terrapin Works → Navigate to our website → Order a Part</a:t>
            </a:r>
            <a:endParaRPr sz="1800"/>
          </a:p>
          <a:p>
            <a:pPr indent="0" lvl="0" marL="0" rtl="0" algn="l">
              <a:spcBef>
                <a:spcPts val="1600"/>
              </a:spcBef>
              <a:spcAft>
                <a:spcPts val="1600"/>
              </a:spcAft>
              <a:buNone/>
            </a:pPr>
            <a:r>
              <a:t/>
            </a:r>
            <a:endParaRPr/>
          </a:p>
        </p:txBody>
      </p:sp>
      <p:pic>
        <p:nvPicPr>
          <p:cNvPr id="423" name="Google Shape;423;p53"/>
          <p:cNvPicPr preferRelativeResize="0"/>
          <p:nvPr/>
        </p:nvPicPr>
        <p:blipFill>
          <a:blip r:embed="rId4">
            <a:alphaModFix/>
          </a:blip>
          <a:stretch>
            <a:fillRect/>
          </a:stretch>
        </p:blipFill>
        <p:spPr>
          <a:xfrm>
            <a:off x="203605" y="2389025"/>
            <a:ext cx="2822500" cy="2608726"/>
          </a:xfrm>
          <a:prstGeom prst="rect">
            <a:avLst/>
          </a:prstGeom>
          <a:noFill/>
          <a:ln>
            <a:noFill/>
          </a:ln>
        </p:spPr>
      </p:pic>
      <p:pic>
        <p:nvPicPr>
          <p:cNvPr id="424" name="Google Shape;424;p53"/>
          <p:cNvPicPr preferRelativeResize="0"/>
          <p:nvPr/>
        </p:nvPicPr>
        <p:blipFill>
          <a:blip r:embed="rId5">
            <a:alphaModFix/>
          </a:blip>
          <a:stretch>
            <a:fillRect/>
          </a:stretch>
        </p:blipFill>
        <p:spPr>
          <a:xfrm>
            <a:off x="3981919" y="2389025"/>
            <a:ext cx="4662031" cy="2608726"/>
          </a:xfrm>
          <a:prstGeom prst="rect">
            <a:avLst/>
          </a:prstGeom>
          <a:noFill/>
          <a:ln>
            <a:noFill/>
          </a:ln>
        </p:spPr>
      </p:pic>
      <p:cxnSp>
        <p:nvCxnSpPr>
          <p:cNvPr id="425" name="Google Shape;425;p53"/>
          <p:cNvCxnSpPr/>
          <p:nvPr/>
        </p:nvCxnSpPr>
        <p:spPr>
          <a:xfrm flipH="1">
            <a:off x="1275025" y="2837500"/>
            <a:ext cx="619500" cy="257100"/>
          </a:xfrm>
          <a:prstGeom prst="straightConnector1">
            <a:avLst/>
          </a:prstGeom>
          <a:noFill/>
          <a:ln cap="flat" cmpd="sng" w="38100">
            <a:solidFill>
              <a:srgbClr val="BC0600"/>
            </a:solidFill>
            <a:prstDash val="solid"/>
            <a:round/>
            <a:headEnd len="med" w="med" type="none"/>
            <a:tailEnd len="med" w="med" type="triangle"/>
          </a:ln>
        </p:spPr>
      </p:cxnSp>
      <p:cxnSp>
        <p:nvCxnSpPr>
          <p:cNvPr id="426" name="Google Shape;426;p53"/>
          <p:cNvCxnSpPr/>
          <p:nvPr/>
        </p:nvCxnSpPr>
        <p:spPr>
          <a:xfrm>
            <a:off x="3771900" y="4089075"/>
            <a:ext cx="351600" cy="445800"/>
          </a:xfrm>
          <a:prstGeom prst="straightConnector1">
            <a:avLst/>
          </a:prstGeom>
          <a:noFill/>
          <a:ln cap="flat" cmpd="sng" w="38100">
            <a:solidFill>
              <a:srgbClr val="BC0600"/>
            </a:solidFill>
            <a:prstDash val="solid"/>
            <a:round/>
            <a:headEnd len="med" w="med" type="none"/>
            <a:tailEnd len="med" w="med" type="triangl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4"/>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Select a Machine</a:t>
            </a:r>
            <a:endParaRPr/>
          </a:p>
        </p:txBody>
      </p:sp>
      <p:sp>
        <p:nvSpPr>
          <p:cNvPr id="432" name="Google Shape;432;p54"/>
          <p:cNvSpPr txBox="1"/>
          <p:nvPr>
            <p:ph idx="1" type="body"/>
          </p:nvPr>
        </p:nvSpPr>
        <p:spPr>
          <a:xfrm>
            <a:off x="457200" y="1200150"/>
            <a:ext cx="3674700" cy="33945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SzPts val="1800"/>
              <a:buChar char="•"/>
            </a:pPr>
            <a:r>
              <a:rPr lang="en" sz="1800"/>
              <a:t>After following these steps, you will be shown a menu depicting all of our machines.</a:t>
            </a:r>
            <a:endParaRPr sz="1800"/>
          </a:p>
          <a:p>
            <a:pPr indent="-342900" lvl="0" marL="457200" rtl="0" algn="l">
              <a:spcBef>
                <a:spcPts val="0"/>
              </a:spcBef>
              <a:spcAft>
                <a:spcPts val="0"/>
              </a:spcAft>
              <a:buSzPts val="1800"/>
              <a:buChar char="•"/>
            </a:pPr>
            <a:r>
              <a:rPr lang="en" sz="1800"/>
              <a:t>In our case, we will be using the Powder Bed, also known as the Formlabs Fuse</a:t>
            </a:r>
            <a:endParaRPr sz="1800"/>
          </a:p>
        </p:txBody>
      </p:sp>
      <p:pic>
        <p:nvPicPr>
          <p:cNvPr id="433" name="Google Shape;433;p54"/>
          <p:cNvPicPr preferRelativeResize="0"/>
          <p:nvPr/>
        </p:nvPicPr>
        <p:blipFill>
          <a:blip r:embed="rId3">
            <a:alphaModFix/>
          </a:blip>
          <a:stretch>
            <a:fillRect/>
          </a:stretch>
        </p:blipFill>
        <p:spPr>
          <a:xfrm>
            <a:off x="4418391" y="1200150"/>
            <a:ext cx="4725610" cy="3943350"/>
          </a:xfrm>
          <a:prstGeom prst="rect">
            <a:avLst/>
          </a:prstGeom>
          <a:noFill/>
          <a:ln>
            <a:noFill/>
          </a:ln>
        </p:spPr>
      </p:pic>
      <p:cxnSp>
        <p:nvCxnSpPr>
          <p:cNvPr id="434" name="Google Shape;434;p54"/>
          <p:cNvCxnSpPr/>
          <p:nvPr/>
        </p:nvCxnSpPr>
        <p:spPr>
          <a:xfrm flipH="1" rot="10800000">
            <a:off x="4003350" y="4809200"/>
            <a:ext cx="557100" cy="77100"/>
          </a:xfrm>
          <a:prstGeom prst="straightConnector1">
            <a:avLst/>
          </a:prstGeom>
          <a:noFill/>
          <a:ln cap="flat" cmpd="sng" w="38100">
            <a:solidFill>
              <a:srgbClr val="BC0600"/>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9"/>
          <p:cNvPicPr preferRelativeResize="0"/>
          <p:nvPr/>
        </p:nvPicPr>
        <p:blipFill>
          <a:blip r:embed="rId3">
            <a:alphaModFix/>
          </a:blip>
          <a:stretch>
            <a:fillRect/>
          </a:stretch>
        </p:blipFill>
        <p:spPr>
          <a:xfrm>
            <a:off x="-84225" y="1538688"/>
            <a:ext cx="1422698" cy="1683527"/>
          </a:xfrm>
          <a:prstGeom prst="rect">
            <a:avLst/>
          </a:prstGeom>
          <a:noFill/>
          <a:ln>
            <a:noFill/>
          </a:ln>
        </p:spPr>
      </p:pic>
      <p:pic>
        <p:nvPicPr>
          <p:cNvPr id="107" name="Google Shape;107;p19"/>
          <p:cNvPicPr preferRelativeResize="0"/>
          <p:nvPr/>
        </p:nvPicPr>
        <p:blipFill>
          <a:blip r:embed="rId4">
            <a:alphaModFix/>
          </a:blip>
          <a:stretch>
            <a:fillRect/>
          </a:stretch>
        </p:blipFill>
        <p:spPr>
          <a:xfrm>
            <a:off x="1998675" y="1705963"/>
            <a:ext cx="2859077" cy="1731575"/>
          </a:xfrm>
          <a:prstGeom prst="rect">
            <a:avLst/>
          </a:prstGeom>
          <a:noFill/>
          <a:ln>
            <a:noFill/>
          </a:ln>
        </p:spPr>
      </p:pic>
      <p:pic>
        <p:nvPicPr>
          <p:cNvPr id="108" name="Google Shape;108;p19"/>
          <p:cNvPicPr preferRelativeResize="0"/>
          <p:nvPr/>
        </p:nvPicPr>
        <p:blipFill>
          <a:blip r:embed="rId5">
            <a:alphaModFix/>
          </a:blip>
          <a:stretch>
            <a:fillRect/>
          </a:stretch>
        </p:blipFill>
        <p:spPr>
          <a:xfrm>
            <a:off x="5738050" y="1705975"/>
            <a:ext cx="3286222" cy="1731575"/>
          </a:xfrm>
          <a:prstGeom prst="rect">
            <a:avLst/>
          </a:prstGeom>
          <a:noFill/>
          <a:ln>
            <a:noFill/>
          </a:ln>
        </p:spPr>
      </p:pic>
      <p:sp>
        <p:nvSpPr>
          <p:cNvPr id="109" name="Google Shape;109;p19"/>
          <p:cNvSpPr/>
          <p:nvPr/>
        </p:nvSpPr>
        <p:spPr>
          <a:xfrm>
            <a:off x="1144075" y="2460150"/>
            <a:ext cx="828900" cy="223200"/>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9"/>
          <p:cNvSpPr/>
          <p:nvPr/>
        </p:nvSpPr>
        <p:spPr>
          <a:xfrm>
            <a:off x="4883450" y="2460150"/>
            <a:ext cx="828900" cy="223200"/>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9"/>
          <p:cNvSpPr txBox="1"/>
          <p:nvPr/>
        </p:nvSpPr>
        <p:spPr>
          <a:xfrm>
            <a:off x="232325" y="877325"/>
            <a:ext cx="2130600" cy="51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BF9000"/>
                </a:solidFill>
              </a:rPr>
              <a:t>DREAM IT!!!</a:t>
            </a:r>
            <a:endParaRPr b="1" sz="2400">
              <a:solidFill>
                <a:srgbClr val="BF9000"/>
              </a:solidFill>
            </a:endParaRPr>
          </a:p>
        </p:txBody>
      </p:sp>
      <p:sp>
        <p:nvSpPr>
          <p:cNvPr id="112" name="Google Shape;112;p19"/>
          <p:cNvSpPr txBox="1"/>
          <p:nvPr/>
        </p:nvSpPr>
        <p:spPr>
          <a:xfrm>
            <a:off x="6315863" y="663125"/>
            <a:ext cx="2130600" cy="7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SLICE</a:t>
            </a:r>
            <a:r>
              <a:rPr b="1" lang="en" sz="2400">
                <a:solidFill>
                  <a:schemeClr val="dk1"/>
                </a:solidFill>
              </a:rPr>
              <a:t> IT!!!</a:t>
            </a:r>
            <a:endParaRPr b="1" sz="2400">
              <a:solidFill>
                <a:schemeClr val="dk1"/>
              </a:solidFill>
            </a:endParaRPr>
          </a:p>
        </p:txBody>
      </p:sp>
      <p:sp>
        <p:nvSpPr>
          <p:cNvPr id="113" name="Google Shape;113;p19"/>
          <p:cNvSpPr txBox="1"/>
          <p:nvPr/>
        </p:nvSpPr>
        <p:spPr>
          <a:xfrm>
            <a:off x="2362900" y="3749300"/>
            <a:ext cx="2130600" cy="7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990000"/>
                </a:solidFill>
              </a:rPr>
              <a:t>DESIGN IT!!!</a:t>
            </a:r>
            <a:endParaRPr b="1" sz="2400">
              <a:solidFill>
                <a:srgbClr val="99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5"/>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Preparing Your Order</a:t>
            </a:r>
            <a:endParaRPr/>
          </a:p>
        </p:txBody>
      </p:sp>
      <p:sp>
        <p:nvSpPr>
          <p:cNvPr id="440" name="Google Shape;440;p55"/>
          <p:cNvSpPr txBox="1"/>
          <p:nvPr>
            <p:ph idx="1" type="body"/>
          </p:nvPr>
        </p:nvSpPr>
        <p:spPr>
          <a:xfrm>
            <a:off x="457200" y="1200150"/>
            <a:ext cx="2903100" cy="33945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SzPts val="1800"/>
              <a:buChar char="•"/>
            </a:pPr>
            <a:r>
              <a:rPr lang="en" sz="1800"/>
              <a:t>You will be taken to a screen like the one to the right which will ask you questions about your job.</a:t>
            </a:r>
            <a:endParaRPr sz="1800"/>
          </a:p>
          <a:p>
            <a:pPr indent="-342900" lvl="0" marL="457200" rtl="0" algn="l">
              <a:spcBef>
                <a:spcPts val="0"/>
              </a:spcBef>
              <a:spcAft>
                <a:spcPts val="0"/>
              </a:spcAft>
              <a:buSzPts val="1800"/>
              <a:buChar char="•"/>
            </a:pPr>
            <a:r>
              <a:rPr lang="en" sz="1800"/>
              <a:t>This is where you will drop your files, specify your submission type, and continue to be updated on your order.</a:t>
            </a:r>
            <a:endParaRPr sz="1800"/>
          </a:p>
        </p:txBody>
      </p:sp>
      <p:pic>
        <p:nvPicPr>
          <p:cNvPr id="441" name="Google Shape;441;p55"/>
          <p:cNvPicPr preferRelativeResize="0"/>
          <p:nvPr/>
        </p:nvPicPr>
        <p:blipFill>
          <a:blip r:embed="rId3">
            <a:alphaModFix/>
          </a:blip>
          <a:stretch>
            <a:fillRect/>
          </a:stretch>
        </p:blipFill>
        <p:spPr>
          <a:xfrm>
            <a:off x="5458675" y="1063375"/>
            <a:ext cx="2505199" cy="398919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6"/>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Files and Titles</a:t>
            </a:r>
            <a:endParaRPr/>
          </a:p>
        </p:txBody>
      </p:sp>
      <p:sp>
        <p:nvSpPr>
          <p:cNvPr id="447" name="Google Shape;447;p56"/>
          <p:cNvSpPr txBox="1"/>
          <p:nvPr>
            <p:ph idx="1" type="body"/>
          </p:nvPr>
        </p:nvSpPr>
        <p:spPr>
          <a:xfrm>
            <a:off x="457200" y="1200150"/>
            <a:ext cx="3563400" cy="33945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SzPts val="1800"/>
              <a:buChar char="•"/>
            </a:pPr>
            <a:r>
              <a:rPr lang="en" sz="1800"/>
              <a:t>The first two things we will do is add our .stl files to the order, and to give our order an appropriate title</a:t>
            </a:r>
            <a:endParaRPr sz="1800"/>
          </a:p>
          <a:p>
            <a:pPr indent="-342900" lvl="0" marL="457200" rtl="0" algn="l">
              <a:spcBef>
                <a:spcPts val="0"/>
              </a:spcBef>
              <a:spcAft>
                <a:spcPts val="0"/>
              </a:spcAft>
              <a:buSzPts val="1800"/>
              <a:buChar char="•"/>
            </a:pPr>
            <a:r>
              <a:rPr lang="en" sz="1800"/>
              <a:t>Click on the </a:t>
            </a:r>
            <a:r>
              <a:rPr lang="en" sz="1800"/>
              <a:t>attach</a:t>
            </a:r>
            <a:r>
              <a:rPr lang="en" sz="1800"/>
              <a:t> file button or drag and drop your desired file(s) into the box</a:t>
            </a:r>
            <a:endParaRPr sz="1800"/>
          </a:p>
          <a:p>
            <a:pPr indent="-342900" lvl="0" marL="457200" rtl="0" algn="l">
              <a:spcBef>
                <a:spcPts val="0"/>
              </a:spcBef>
              <a:spcAft>
                <a:spcPts val="0"/>
              </a:spcAft>
              <a:buSzPts val="1800"/>
              <a:buChar char="•"/>
            </a:pPr>
            <a:r>
              <a:rPr lang="en" sz="1800"/>
              <a:t>Now add a title that can help you identify your part.</a:t>
            </a:r>
            <a:endParaRPr sz="1800"/>
          </a:p>
        </p:txBody>
      </p:sp>
      <p:pic>
        <p:nvPicPr>
          <p:cNvPr id="448" name="Google Shape;448;p56"/>
          <p:cNvPicPr preferRelativeResize="0"/>
          <p:nvPr/>
        </p:nvPicPr>
        <p:blipFill>
          <a:blip r:embed="rId3">
            <a:alphaModFix/>
          </a:blip>
          <a:stretch>
            <a:fillRect/>
          </a:stretch>
        </p:blipFill>
        <p:spPr>
          <a:xfrm>
            <a:off x="4173000" y="1215778"/>
            <a:ext cx="4818599" cy="280151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7"/>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Information</a:t>
            </a:r>
            <a:endParaRPr/>
          </a:p>
        </p:txBody>
      </p:sp>
      <p:sp>
        <p:nvSpPr>
          <p:cNvPr id="454" name="Google Shape;454;p57"/>
          <p:cNvSpPr txBox="1"/>
          <p:nvPr>
            <p:ph idx="1" type="body"/>
          </p:nvPr>
        </p:nvSpPr>
        <p:spPr>
          <a:xfrm>
            <a:off x="457200" y="1200150"/>
            <a:ext cx="3207300" cy="33945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SzPts val="1800"/>
              <a:buChar char="•"/>
            </a:pPr>
            <a:r>
              <a:rPr lang="en" sz="1800"/>
              <a:t>Next, we will add some details regarding the material and other specifications.</a:t>
            </a:r>
            <a:endParaRPr sz="1800"/>
          </a:p>
          <a:p>
            <a:pPr indent="-342900" lvl="0" marL="457200" rtl="0" algn="l">
              <a:spcBef>
                <a:spcPts val="0"/>
              </a:spcBef>
              <a:spcAft>
                <a:spcPts val="0"/>
              </a:spcAft>
              <a:buSzPts val="1800"/>
              <a:buChar char="•"/>
            </a:pPr>
            <a:r>
              <a:rPr lang="en" sz="1800"/>
              <a:t>In this menu, you can choose from a variety of materials, specify resolution(for FDM/SLA), units, and submission type</a:t>
            </a:r>
            <a:endParaRPr sz="1800"/>
          </a:p>
        </p:txBody>
      </p:sp>
      <p:pic>
        <p:nvPicPr>
          <p:cNvPr id="455" name="Google Shape;455;p57"/>
          <p:cNvPicPr preferRelativeResize="0"/>
          <p:nvPr/>
        </p:nvPicPr>
        <p:blipFill>
          <a:blip r:embed="rId3">
            <a:alphaModFix/>
          </a:blip>
          <a:stretch>
            <a:fillRect/>
          </a:stretch>
        </p:blipFill>
        <p:spPr>
          <a:xfrm>
            <a:off x="5293375" y="1063375"/>
            <a:ext cx="3499974" cy="347184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8"/>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Information</a:t>
            </a:r>
            <a:endParaRPr/>
          </a:p>
        </p:txBody>
      </p:sp>
      <p:sp>
        <p:nvSpPr>
          <p:cNvPr id="461" name="Google Shape;461;p58"/>
          <p:cNvSpPr txBox="1"/>
          <p:nvPr>
            <p:ph idx="1" type="body"/>
          </p:nvPr>
        </p:nvSpPr>
        <p:spPr>
          <a:xfrm>
            <a:off x="457200" y="1200150"/>
            <a:ext cx="4480500" cy="33945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t/>
            </a:r>
            <a:endParaRPr sz="1800"/>
          </a:p>
          <a:p>
            <a:pPr indent="-342900" lvl="0" marL="457200" rtl="0" algn="l">
              <a:spcBef>
                <a:spcPts val="1600"/>
              </a:spcBef>
              <a:spcAft>
                <a:spcPts val="0"/>
              </a:spcAft>
              <a:buSzPts val="1800"/>
              <a:buChar char="•"/>
            </a:pPr>
            <a:r>
              <a:rPr lang="en" sz="1800"/>
              <a:t>In the case of the Fuse, we only use Nylon PA 12 so no material selection will be available.</a:t>
            </a:r>
            <a:endParaRPr sz="1800"/>
          </a:p>
          <a:p>
            <a:pPr indent="-342900" lvl="0" marL="457200" rtl="0" algn="l">
              <a:spcBef>
                <a:spcPts val="0"/>
              </a:spcBef>
              <a:spcAft>
                <a:spcPts val="0"/>
              </a:spcAft>
              <a:buSzPts val="1800"/>
              <a:buChar char="•"/>
            </a:pPr>
            <a:r>
              <a:rPr lang="en" sz="1800"/>
              <a:t>Your only job is to select whether you would like your print to have a quote, or if you would like printing to start immediately.</a:t>
            </a:r>
            <a:endParaRPr sz="1800"/>
          </a:p>
        </p:txBody>
      </p:sp>
      <p:pic>
        <p:nvPicPr>
          <p:cNvPr id="462" name="Google Shape;462;p58"/>
          <p:cNvPicPr preferRelativeResize="0"/>
          <p:nvPr/>
        </p:nvPicPr>
        <p:blipFill>
          <a:blip r:embed="rId3">
            <a:alphaModFix/>
          </a:blip>
          <a:stretch>
            <a:fillRect/>
          </a:stretch>
        </p:blipFill>
        <p:spPr>
          <a:xfrm>
            <a:off x="5107250" y="1371941"/>
            <a:ext cx="3901499" cy="282822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59"/>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Finishing Your Order</a:t>
            </a:r>
            <a:endParaRPr/>
          </a:p>
        </p:txBody>
      </p:sp>
      <p:sp>
        <p:nvSpPr>
          <p:cNvPr id="468" name="Google Shape;468;p59"/>
          <p:cNvSpPr txBox="1"/>
          <p:nvPr>
            <p:ph idx="1" type="body"/>
          </p:nvPr>
        </p:nvSpPr>
        <p:spPr>
          <a:xfrm>
            <a:off x="328625" y="1183000"/>
            <a:ext cx="4377600" cy="33945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SzPts val="1800"/>
              <a:buChar char="•"/>
            </a:pPr>
            <a:r>
              <a:rPr lang="en" sz="1800"/>
              <a:t>All that’s left is to add any additional instructions that might not have been covered by the menu and add a due date</a:t>
            </a:r>
            <a:endParaRPr sz="1800"/>
          </a:p>
          <a:p>
            <a:pPr indent="-342900" lvl="0" marL="457200" rtl="0" algn="l">
              <a:spcBef>
                <a:spcPts val="0"/>
              </a:spcBef>
              <a:spcAft>
                <a:spcPts val="0"/>
              </a:spcAft>
              <a:buSzPts val="1800"/>
              <a:buChar char="•"/>
            </a:pPr>
            <a:r>
              <a:rPr lang="en" sz="1800"/>
              <a:t>Make sure you choose the correct account to charge( Personal, KFS, etc.)</a:t>
            </a:r>
            <a:endParaRPr sz="1800"/>
          </a:p>
          <a:p>
            <a:pPr indent="-342900" lvl="0" marL="457200" rtl="0" algn="l">
              <a:spcBef>
                <a:spcPts val="0"/>
              </a:spcBef>
              <a:spcAft>
                <a:spcPts val="0"/>
              </a:spcAft>
              <a:buSzPts val="1800"/>
              <a:buChar char="•"/>
            </a:pPr>
            <a:r>
              <a:rPr lang="en" sz="1800"/>
              <a:t>For KFS accounts please refer to this site for more information: </a:t>
            </a:r>
            <a:r>
              <a:rPr lang="en" sz="1800" u="sng">
                <a:solidFill>
                  <a:schemeClr val="hlink"/>
                </a:solidFill>
                <a:hlinkClick r:id="rId3"/>
              </a:rPr>
              <a:t>https://portal.tw.umd.edu/external/set-up-or-request-access-to-a-kfs-account-in-papercut/</a:t>
            </a:r>
            <a:endParaRPr sz="1800"/>
          </a:p>
          <a:p>
            <a:pPr indent="0" lvl="0" marL="457200" rtl="0" algn="l">
              <a:spcBef>
                <a:spcPts val="1600"/>
              </a:spcBef>
              <a:spcAft>
                <a:spcPts val="1600"/>
              </a:spcAft>
              <a:buNone/>
            </a:pPr>
            <a:r>
              <a:t/>
            </a:r>
            <a:endParaRPr sz="1800"/>
          </a:p>
        </p:txBody>
      </p:sp>
      <p:pic>
        <p:nvPicPr>
          <p:cNvPr id="469" name="Google Shape;469;p59"/>
          <p:cNvPicPr preferRelativeResize="0"/>
          <p:nvPr/>
        </p:nvPicPr>
        <p:blipFill>
          <a:blip r:embed="rId4">
            <a:alphaModFix/>
          </a:blip>
          <a:stretch>
            <a:fillRect/>
          </a:stretch>
        </p:blipFill>
        <p:spPr>
          <a:xfrm>
            <a:off x="4970075" y="1183003"/>
            <a:ext cx="4013137" cy="377532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60"/>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Order Tracking</a:t>
            </a:r>
            <a:endParaRPr/>
          </a:p>
        </p:txBody>
      </p:sp>
      <p:sp>
        <p:nvSpPr>
          <p:cNvPr id="475" name="Google Shape;475;p60"/>
          <p:cNvSpPr txBox="1"/>
          <p:nvPr>
            <p:ph idx="1" type="body"/>
          </p:nvPr>
        </p:nvSpPr>
        <p:spPr>
          <a:xfrm>
            <a:off x="457200" y="1200150"/>
            <a:ext cx="4369200" cy="33945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SzPts val="1800"/>
              <a:buChar char="•"/>
            </a:pPr>
            <a:r>
              <a:rPr lang="en" sz="1800"/>
              <a:t>Once you have submitted your order, you can track its progress through the same site you used to order your part(s)</a:t>
            </a:r>
            <a:endParaRPr sz="1800"/>
          </a:p>
          <a:p>
            <a:pPr indent="-342900" lvl="0" marL="457200" rtl="0" algn="l">
              <a:spcBef>
                <a:spcPts val="0"/>
              </a:spcBef>
              <a:spcAft>
                <a:spcPts val="0"/>
              </a:spcAft>
              <a:buSzPts val="1800"/>
              <a:buChar char="•"/>
            </a:pPr>
            <a:r>
              <a:rPr lang="en" sz="1800"/>
              <a:t>Progress updates such as comments by employees and when your part is done will be sent to your email</a:t>
            </a:r>
            <a:endParaRPr sz="1800"/>
          </a:p>
          <a:p>
            <a:pPr indent="-342900" lvl="0" marL="457200" rtl="0" algn="l">
              <a:spcBef>
                <a:spcPts val="0"/>
              </a:spcBef>
              <a:spcAft>
                <a:spcPts val="0"/>
              </a:spcAft>
              <a:buSzPts val="1800"/>
              <a:buChar char="•"/>
            </a:pPr>
            <a:r>
              <a:rPr lang="en" sz="1800"/>
              <a:t>If you chose to </a:t>
            </a:r>
            <a:r>
              <a:rPr lang="en" sz="1800"/>
              <a:t>receive</a:t>
            </a:r>
            <a:r>
              <a:rPr lang="en" sz="1800"/>
              <a:t> a quote for your order, an employee will slice your part and send a comment with the price of your order. Once you approve of the price, the order will be sent to processing.</a:t>
            </a:r>
            <a:endParaRPr sz="1800"/>
          </a:p>
          <a:p>
            <a:pPr indent="0" lvl="0" marL="457200" rtl="0" algn="l">
              <a:spcBef>
                <a:spcPts val="1600"/>
              </a:spcBef>
              <a:spcAft>
                <a:spcPts val="1600"/>
              </a:spcAft>
              <a:buNone/>
            </a:pPr>
            <a:r>
              <a:t/>
            </a:r>
            <a:endParaRPr sz="1800"/>
          </a:p>
        </p:txBody>
      </p:sp>
      <p:pic>
        <p:nvPicPr>
          <p:cNvPr id="476" name="Google Shape;476;p60"/>
          <p:cNvPicPr preferRelativeResize="0"/>
          <p:nvPr/>
        </p:nvPicPr>
        <p:blipFill>
          <a:blip r:embed="rId3">
            <a:alphaModFix/>
          </a:blip>
          <a:stretch>
            <a:fillRect/>
          </a:stretch>
        </p:blipFill>
        <p:spPr>
          <a:xfrm>
            <a:off x="4774800" y="1321700"/>
            <a:ext cx="4369200" cy="185818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0" name="Shape 480"/>
        <p:cNvGrpSpPr/>
        <p:nvPr/>
      </p:nvGrpSpPr>
      <p:grpSpPr>
        <a:xfrm>
          <a:off x="0" y="0"/>
          <a:ext cx="0" cy="0"/>
          <a:chOff x="0" y="0"/>
          <a:chExt cx="0" cy="0"/>
        </a:xfrm>
      </p:grpSpPr>
      <p:pic>
        <p:nvPicPr>
          <p:cNvPr id="481" name="Google Shape;481;p61"/>
          <p:cNvPicPr preferRelativeResize="0"/>
          <p:nvPr/>
        </p:nvPicPr>
        <p:blipFill rotWithShape="1">
          <a:blip r:embed="rId3">
            <a:alphaModFix/>
          </a:blip>
          <a:srcRect b="16605" l="0" r="0" t="11725"/>
          <a:stretch/>
        </p:blipFill>
        <p:spPr>
          <a:xfrm>
            <a:off x="2942737" y="806475"/>
            <a:ext cx="5889563" cy="4220900"/>
          </a:xfrm>
          <a:prstGeom prst="rect">
            <a:avLst/>
          </a:prstGeom>
          <a:noFill/>
          <a:ln>
            <a:noFill/>
          </a:ln>
        </p:spPr>
      </p:pic>
      <p:sp>
        <p:nvSpPr>
          <p:cNvPr id="482" name="Google Shape;482;p61"/>
          <p:cNvSpPr txBox="1"/>
          <p:nvPr>
            <p:ph type="ctrTitle"/>
          </p:nvPr>
        </p:nvSpPr>
        <p:spPr>
          <a:xfrm>
            <a:off x="151525" y="1243025"/>
            <a:ext cx="3478200" cy="126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BC0600"/>
                </a:solidFill>
                <a:latin typeface="Roboto"/>
                <a:ea typeface="Roboto"/>
                <a:cs typeface="Roboto"/>
                <a:sym typeface="Roboto"/>
              </a:rPr>
              <a:t>Please visit t</a:t>
            </a:r>
            <a:r>
              <a:rPr lang="en" sz="3600">
                <a:solidFill>
                  <a:srgbClr val="BC0600"/>
                </a:solidFill>
                <a:latin typeface="Roboto"/>
                <a:ea typeface="Roboto"/>
                <a:cs typeface="Roboto"/>
                <a:sym typeface="Roboto"/>
              </a:rPr>
              <a:t>er.ps/twcanvas</a:t>
            </a:r>
            <a:endParaRPr sz="3600">
              <a:solidFill>
                <a:srgbClr val="BC0600"/>
              </a:solidFill>
              <a:latin typeface="Roboto"/>
              <a:ea typeface="Roboto"/>
              <a:cs typeface="Roboto"/>
              <a:sym typeface="Roboto"/>
            </a:endParaRPr>
          </a:p>
        </p:txBody>
      </p:sp>
      <p:pic>
        <p:nvPicPr>
          <p:cNvPr id="483" name="Google Shape;483;p61"/>
          <p:cNvPicPr preferRelativeResize="0"/>
          <p:nvPr/>
        </p:nvPicPr>
        <p:blipFill>
          <a:blip r:embed="rId4">
            <a:alphaModFix/>
          </a:blip>
          <a:stretch>
            <a:fillRect/>
          </a:stretch>
        </p:blipFill>
        <p:spPr>
          <a:xfrm>
            <a:off x="211525" y="4495450"/>
            <a:ext cx="2188575" cy="531925"/>
          </a:xfrm>
          <a:prstGeom prst="rect">
            <a:avLst/>
          </a:prstGeom>
          <a:noFill/>
          <a:ln>
            <a:noFill/>
          </a:ln>
        </p:spPr>
      </p:pic>
      <p:sp>
        <p:nvSpPr>
          <p:cNvPr id="484" name="Google Shape;484;p61"/>
          <p:cNvSpPr txBox="1"/>
          <p:nvPr>
            <p:ph idx="4294967295" type="title"/>
          </p:nvPr>
        </p:nvSpPr>
        <p:spPr>
          <a:xfrm>
            <a:off x="311700" y="2337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Wanna learn more? Visit our ELMS page!!!</a:t>
            </a:r>
            <a:endParaRPr sz="3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Various ways to 3D print</a:t>
            </a:r>
            <a:endParaRPr/>
          </a:p>
        </p:txBody>
      </p:sp>
      <p:sp>
        <p:nvSpPr>
          <p:cNvPr id="119" name="Google Shape;119;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Montserrat"/>
              <a:buAutoNum type="arabicPeriod"/>
            </a:pPr>
            <a:r>
              <a:rPr lang="en">
                <a:latin typeface="Montserrat"/>
                <a:ea typeface="Montserrat"/>
                <a:cs typeface="Montserrat"/>
                <a:sym typeface="Montserrat"/>
              </a:rPr>
              <a:t>Fused </a:t>
            </a:r>
            <a:r>
              <a:rPr lang="en">
                <a:latin typeface="Montserrat"/>
                <a:ea typeface="Montserrat"/>
                <a:cs typeface="Montserrat"/>
                <a:sym typeface="Montserrat"/>
              </a:rPr>
              <a:t>Deposition</a:t>
            </a:r>
            <a:r>
              <a:rPr lang="en">
                <a:latin typeface="Montserrat"/>
                <a:ea typeface="Montserrat"/>
                <a:cs typeface="Montserrat"/>
                <a:sym typeface="Montserrat"/>
              </a:rPr>
              <a:t> </a:t>
            </a:r>
            <a:r>
              <a:rPr lang="en">
                <a:latin typeface="Montserrat"/>
                <a:ea typeface="Montserrat"/>
                <a:cs typeface="Montserrat"/>
                <a:sym typeface="Montserrat"/>
              </a:rPr>
              <a:t>Modeling (FDM)</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AutoNum type="arabicPeriod"/>
            </a:pPr>
            <a:r>
              <a:rPr lang="en">
                <a:latin typeface="Montserrat"/>
                <a:ea typeface="Montserrat"/>
                <a:cs typeface="Montserrat"/>
                <a:sym typeface="Montserrat"/>
              </a:rPr>
              <a:t>Stereolithography (SLA)</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AutoNum type="arabicPeriod"/>
            </a:pPr>
            <a:r>
              <a:rPr lang="en">
                <a:latin typeface="Montserrat"/>
                <a:ea typeface="Montserrat"/>
                <a:cs typeface="Montserrat"/>
                <a:sym typeface="Montserrat"/>
              </a:rPr>
              <a:t>Polyjet printing</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AutoNum type="arabicPeriod"/>
            </a:pPr>
            <a:r>
              <a:rPr lang="en">
                <a:latin typeface="Montserrat"/>
                <a:ea typeface="Montserrat"/>
                <a:cs typeface="Montserrat"/>
                <a:sym typeface="Montserrat"/>
              </a:rPr>
              <a:t>Multi Jet Fusion (MJF; For plastics) </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AutoNum type="arabicPeriod"/>
            </a:pPr>
            <a:r>
              <a:rPr lang="en">
                <a:latin typeface="Montserrat"/>
                <a:ea typeface="Montserrat"/>
                <a:cs typeface="Montserrat"/>
                <a:sym typeface="Montserrat"/>
              </a:rPr>
              <a:t>Selective Laser Sintering (</a:t>
            </a:r>
            <a:r>
              <a:rPr lang="en">
                <a:latin typeface="Montserrat"/>
                <a:ea typeface="Montserrat"/>
                <a:cs typeface="Montserrat"/>
                <a:sym typeface="Montserrat"/>
              </a:rPr>
              <a:t>SLS; For plastics)</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AutoNum type="arabicPeriod"/>
            </a:pPr>
            <a:r>
              <a:rPr lang="en">
                <a:latin typeface="Montserrat"/>
                <a:ea typeface="Montserrat"/>
                <a:cs typeface="Montserrat"/>
                <a:sym typeface="Montserrat"/>
              </a:rPr>
              <a:t>Direct Metal Laser Sintering (DMLS; For metals) </a:t>
            </a:r>
            <a:endParaRPr>
              <a:latin typeface="Montserrat"/>
              <a:ea typeface="Montserrat"/>
              <a:cs typeface="Montserrat"/>
              <a:sym typeface="Montserrat"/>
            </a:endParaRPr>
          </a:p>
        </p:txBody>
      </p:sp>
      <p:pic>
        <p:nvPicPr>
          <p:cNvPr id="120" name="Google Shape;120;p20"/>
          <p:cNvPicPr preferRelativeResize="0"/>
          <p:nvPr/>
        </p:nvPicPr>
        <p:blipFill rotWithShape="1">
          <a:blip r:embed="rId3">
            <a:alphaModFix/>
          </a:blip>
          <a:srcRect b="11027" l="12391" r="9281" t="4018"/>
          <a:stretch/>
        </p:blipFill>
        <p:spPr>
          <a:xfrm>
            <a:off x="4842550" y="173775"/>
            <a:ext cx="1355725" cy="2209577"/>
          </a:xfrm>
          <a:prstGeom prst="rect">
            <a:avLst/>
          </a:prstGeom>
          <a:noFill/>
          <a:ln>
            <a:noFill/>
          </a:ln>
        </p:spPr>
      </p:pic>
      <p:pic>
        <p:nvPicPr>
          <p:cNvPr id="121" name="Google Shape;121;p20"/>
          <p:cNvPicPr preferRelativeResize="0"/>
          <p:nvPr/>
        </p:nvPicPr>
        <p:blipFill>
          <a:blip r:embed="rId4">
            <a:alphaModFix/>
          </a:blip>
          <a:stretch>
            <a:fillRect/>
          </a:stretch>
        </p:blipFill>
        <p:spPr>
          <a:xfrm>
            <a:off x="4672888" y="3226366"/>
            <a:ext cx="1266378" cy="1703928"/>
          </a:xfrm>
          <a:prstGeom prst="rect">
            <a:avLst/>
          </a:prstGeom>
          <a:noFill/>
          <a:ln>
            <a:noFill/>
          </a:ln>
        </p:spPr>
      </p:pic>
      <p:pic>
        <p:nvPicPr>
          <p:cNvPr id="122" name="Google Shape;122;p20"/>
          <p:cNvPicPr preferRelativeResize="0"/>
          <p:nvPr/>
        </p:nvPicPr>
        <p:blipFill>
          <a:blip r:embed="rId5">
            <a:alphaModFix/>
          </a:blip>
          <a:stretch>
            <a:fillRect/>
          </a:stretch>
        </p:blipFill>
        <p:spPr>
          <a:xfrm>
            <a:off x="697325" y="3066875"/>
            <a:ext cx="2374325" cy="2022900"/>
          </a:xfrm>
          <a:prstGeom prst="rect">
            <a:avLst/>
          </a:prstGeom>
          <a:noFill/>
          <a:ln>
            <a:noFill/>
          </a:ln>
        </p:spPr>
      </p:pic>
      <p:pic>
        <p:nvPicPr>
          <p:cNvPr id="123" name="Google Shape;123;p20"/>
          <p:cNvPicPr preferRelativeResize="0"/>
          <p:nvPr/>
        </p:nvPicPr>
        <p:blipFill rotWithShape="1">
          <a:blip r:embed="rId6">
            <a:alphaModFix/>
          </a:blip>
          <a:srcRect b="6592" l="12583" r="8917" t="5395"/>
          <a:stretch/>
        </p:blipFill>
        <p:spPr>
          <a:xfrm>
            <a:off x="6362150" y="571850"/>
            <a:ext cx="2580100" cy="1811500"/>
          </a:xfrm>
          <a:prstGeom prst="rect">
            <a:avLst/>
          </a:prstGeom>
          <a:noFill/>
          <a:ln>
            <a:noFill/>
          </a:ln>
        </p:spPr>
      </p:pic>
      <p:pic>
        <p:nvPicPr>
          <p:cNvPr id="124" name="Google Shape;124;p20"/>
          <p:cNvPicPr preferRelativeResize="0"/>
          <p:nvPr/>
        </p:nvPicPr>
        <p:blipFill>
          <a:blip r:embed="rId7">
            <a:alphaModFix/>
          </a:blip>
          <a:stretch>
            <a:fillRect/>
          </a:stretch>
        </p:blipFill>
        <p:spPr>
          <a:xfrm>
            <a:off x="3268125" y="3789075"/>
            <a:ext cx="1048125" cy="981725"/>
          </a:xfrm>
          <a:prstGeom prst="rect">
            <a:avLst/>
          </a:prstGeom>
          <a:noFill/>
          <a:ln>
            <a:noFill/>
          </a:ln>
        </p:spPr>
      </p:pic>
      <p:pic>
        <p:nvPicPr>
          <p:cNvPr id="125" name="Google Shape;125;p20"/>
          <p:cNvPicPr preferRelativeResize="0"/>
          <p:nvPr/>
        </p:nvPicPr>
        <p:blipFill rotWithShape="1">
          <a:blip r:embed="rId8">
            <a:alphaModFix/>
          </a:blip>
          <a:srcRect b="3892" l="25779" r="28795" t="0"/>
          <a:stretch/>
        </p:blipFill>
        <p:spPr>
          <a:xfrm>
            <a:off x="6436850" y="2563600"/>
            <a:ext cx="2218950" cy="24672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Breakdown of 3D Printing Methods</a:t>
            </a:r>
            <a:endParaRPr/>
          </a:p>
        </p:txBody>
      </p:sp>
      <p:sp>
        <p:nvSpPr>
          <p:cNvPr id="131" name="Google Shape;131;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FDM: uses thermoplastic filament that’s extruded in layers</a:t>
            </a:r>
            <a:endParaRPr/>
          </a:p>
          <a:p>
            <a:pPr indent="-342900" lvl="0" marL="457200" rtl="0" algn="l">
              <a:spcBef>
                <a:spcPts val="0"/>
              </a:spcBef>
              <a:spcAft>
                <a:spcPts val="0"/>
              </a:spcAft>
              <a:buSzPts val="1800"/>
              <a:buChar char="●"/>
            </a:pPr>
            <a:r>
              <a:rPr lang="en"/>
              <a:t>SLA: uses a liquid photopolymer resin with a UV laser in layers</a:t>
            </a:r>
            <a:endParaRPr/>
          </a:p>
          <a:p>
            <a:pPr indent="-342900" lvl="0" marL="457200" rtl="0" algn="l">
              <a:spcBef>
                <a:spcPts val="0"/>
              </a:spcBef>
              <a:spcAft>
                <a:spcPts val="0"/>
              </a:spcAft>
              <a:buSzPts val="1800"/>
              <a:buChar char="●"/>
            </a:pPr>
            <a:r>
              <a:rPr lang="en"/>
              <a:t>Polyjet: uses a wide range of materials (rubber, plastics, human tissue) and extrudes via inkjet heads and sures them via a UV light</a:t>
            </a:r>
            <a:endParaRPr/>
          </a:p>
          <a:p>
            <a:pPr indent="-342900" lvl="0" marL="457200" rtl="0" algn="l">
              <a:spcBef>
                <a:spcPts val="0"/>
              </a:spcBef>
              <a:spcAft>
                <a:spcPts val="0"/>
              </a:spcAft>
              <a:buSzPts val="1800"/>
              <a:buChar char="●"/>
            </a:pPr>
            <a:r>
              <a:rPr lang="en"/>
              <a:t>MJF:  powder bed fusion technology that fuses thermoplastic particles with heat</a:t>
            </a:r>
            <a:endParaRPr/>
          </a:p>
          <a:p>
            <a:pPr indent="-342900" lvl="0" marL="457200" rtl="0" algn="l">
              <a:spcBef>
                <a:spcPts val="0"/>
              </a:spcBef>
              <a:spcAft>
                <a:spcPts val="0"/>
              </a:spcAft>
              <a:buSzPts val="1800"/>
              <a:buChar char="●"/>
            </a:pPr>
            <a:r>
              <a:rPr lang="en"/>
              <a:t>SLS: uses a laser as the power and heat source to sinter powdered materials</a:t>
            </a:r>
            <a:endParaRPr/>
          </a:p>
          <a:p>
            <a:pPr indent="-342900" lvl="1" marL="914400" rtl="0" algn="l">
              <a:spcBef>
                <a:spcPts val="0"/>
              </a:spcBef>
              <a:spcAft>
                <a:spcPts val="0"/>
              </a:spcAft>
              <a:buSzPts val="1800"/>
              <a:buChar char="○"/>
            </a:pPr>
            <a:r>
              <a:rPr lang="en" sz="1800"/>
              <a:t>DMLS: printing method that uses a laser to fuse powdered metal i</a:t>
            </a:r>
            <a:endParaRPr sz="1800"/>
          </a:p>
        </p:txBody>
      </p:sp>
      <p:pic>
        <p:nvPicPr>
          <p:cNvPr id="132" name="Google Shape;132;p21"/>
          <p:cNvPicPr preferRelativeResize="0"/>
          <p:nvPr/>
        </p:nvPicPr>
        <p:blipFill>
          <a:blip r:embed="rId3">
            <a:alphaModFix/>
          </a:blip>
          <a:stretch>
            <a:fillRect/>
          </a:stretch>
        </p:blipFill>
        <p:spPr>
          <a:xfrm>
            <a:off x="192550" y="4304800"/>
            <a:ext cx="3028549" cy="735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654225" y="231425"/>
            <a:ext cx="8489700" cy="729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Our various additive spaces…</a:t>
            </a:r>
            <a:endParaRPr/>
          </a:p>
        </p:txBody>
      </p:sp>
      <p:sp>
        <p:nvSpPr>
          <p:cNvPr id="138" name="Google Shape;138;p22"/>
          <p:cNvSpPr txBox="1"/>
          <p:nvPr>
            <p:ph idx="1" type="subTitle"/>
          </p:nvPr>
        </p:nvSpPr>
        <p:spPr>
          <a:xfrm>
            <a:off x="654250" y="1392050"/>
            <a:ext cx="2418300" cy="2289000"/>
          </a:xfrm>
          <a:prstGeom prst="rect">
            <a:avLst/>
          </a:prstGeom>
        </p:spPr>
        <p:txBody>
          <a:bodyPr anchorCtr="0" anchor="t" bIns="45700" lIns="45700" spcFirstLastPara="1" rIns="45700" wrap="square" tIns="45700">
            <a:noAutofit/>
          </a:bodyPr>
          <a:lstStyle/>
          <a:p>
            <a:pPr indent="0" lvl="0" marL="0" rtl="0" algn="ctr">
              <a:spcBef>
                <a:spcPts val="0"/>
              </a:spcBef>
              <a:spcAft>
                <a:spcPts val="0"/>
              </a:spcAft>
              <a:buNone/>
            </a:pPr>
            <a:r>
              <a:rPr lang="en">
                <a:solidFill>
                  <a:schemeClr val="dk1"/>
                </a:solidFill>
              </a:rPr>
              <a:t>Advanced Fabrication Lab </a:t>
            </a:r>
            <a:endParaRPr>
              <a:solidFill>
                <a:schemeClr val="dk1"/>
              </a:solidFill>
            </a:endParaRPr>
          </a:p>
          <a:p>
            <a:pPr indent="0" lvl="0" marL="0" rtl="0" algn="ctr">
              <a:spcBef>
                <a:spcPts val="0"/>
              </a:spcBef>
              <a:spcAft>
                <a:spcPts val="0"/>
              </a:spcAft>
              <a:buNone/>
            </a:pPr>
            <a:r>
              <a:rPr lang="en">
                <a:solidFill>
                  <a:schemeClr val="dk1"/>
                </a:solidFill>
              </a:rPr>
              <a:t>(AFL)</a:t>
            </a:r>
            <a:endParaRPr sz="1200">
              <a:solidFill>
                <a:schemeClr val="dk1"/>
              </a:solidFill>
            </a:endParaRPr>
          </a:p>
          <a:p>
            <a:pPr indent="-304800" lvl="0" marL="457200" rtl="0" algn="l">
              <a:spcBef>
                <a:spcPts val="0"/>
              </a:spcBef>
              <a:spcAft>
                <a:spcPts val="0"/>
              </a:spcAft>
              <a:buSzPts val="1200"/>
              <a:buChar char="●"/>
            </a:pPr>
            <a:r>
              <a:rPr lang="en" sz="1200"/>
              <a:t>Has the widest variety of 3D printers both Consumer grade and Industrial.</a:t>
            </a:r>
            <a:endParaRPr sz="1200"/>
          </a:p>
          <a:p>
            <a:pPr indent="-304800" lvl="0" marL="457200" rtl="0" algn="l">
              <a:spcBef>
                <a:spcPts val="0"/>
              </a:spcBef>
              <a:spcAft>
                <a:spcPts val="0"/>
              </a:spcAft>
              <a:buSzPts val="1200"/>
              <a:buChar char="●"/>
            </a:pPr>
            <a:r>
              <a:rPr lang="en" sz="1200"/>
              <a:t>Many materials are available for various needs</a:t>
            </a:r>
            <a:endParaRPr sz="1200"/>
          </a:p>
          <a:p>
            <a:pPr indent="-304800" lvl="0" marL="457200" rtl="0" algn="l">
              <a:spcBef>
                <a:spcPts val="0"/>
              </a:spcBef>
              <a:spcAft>
                <a:spcPts val="0"/>
              </a:spcAft>
              <a:buSzPts val="1200"/>
              <a:buChar char="●"/>
            </a:pPr>
            <a:r>
              <a:rPr lang="en" sz="1200"/>
              <a:t>Submit parts for manufacturing through maker.umd.edu</a:t>
            </a:r>
            <a:endParaRPr sz="1200"/>
          </a:p>
          <a:p>
            <a:pPr indent="0" lvl="0" marL="0" rtl="0" algn="ctr">
              <a:spcBef>
                <a:spcPts val="0"/>
              </a:spcBef>
              <a:spcAft>
                <a:spcPts val="0"/>
              </a:spcAft>
              <a:buNone/>
            </a:pPr>
            <a:r>
              <a:t/>
            </a:r>
            <a:endParaRPr/>
          </a:p>
        </p:txBody>
      </p:sp>
      <p:sp>
        <p:nvSpPr>
          <p:cNvPr id="139" name="Google Shape;139;p22"/>
          <p:cNvSpPr txBox="1"/>
          <p:nvPr>
            <p:ph idx="2" type="subTitle"/>
          </p:nvPr>
        </p:nvSpPr>
        <p:spPr>
          <a:xfrm>
            <a:off x="3362900" y="1392025"/>
            <a:ext cx="2418300" cy="2225700"/>
          </a:xfrm>
          <a:prstGeom prst="rect">
            <a:avLst/>
          </a:prstGeom>
        </p:spPr>
        <p:txBody>
          <a:bodyPr anchorCtr="0" anchor="t" bIns="45700" lIns="45700" spcFirstLastPara="1" rIns="45700" wrap="square" tIns="45700">
            <a:noAutofit/>
          </a:bodyPr>
          <a:lstStyle/>
          <a:p>
            <a:pPr indent="0" lvl="0" marL="0" rtl="0" algn="ctr">
              <a:spcBef>
                <a:spcPts val="0"/>
              </a:spcBef>
              <a:spcAft>
                <a:spcPts val="0"/>
              </a:spcAft>
              <a:buNone/>
            </a:pPr>
            <a:r>
              <a:rPr lang="en">
                <a:solidFill>
                  <a:schemeClr val="dk1"/>
                </a:solidFill>
              </a:rPr>
              <a:t>Fabrication Farm (Fab Farm)</a:t>
            </a:r>
            <a:endParaRPr>
              <a:solidFill>
                <a:schemeClr val="dk1"/>
              </a:solidFill>
            </a:endParaRPr>
          </a:p>
          <a:p>
            <a:pPr indent="-304800" lvl="0" marL="457200" rtl="0" algn="l">
              <a:spcBef>
                <a:spcPts val="0"/>
              </a:spcBef>
              <a:spcAft>
                <a:spcPts val="0"/>
              </a:spcAft>
              <a:buSzPts val="1200"/>
              <a:buChar char="●"/>
            </a:pPr>
            <a:r>
              <a:rPr lang="en" sz="1200"/>
              <a:t>Our most popular &amp; affordable space with~30 Prusa i3 MK3S+ printers!</a:t>
            </a:r>
            <a:endParaRPr sz="1200"/>
          </a:p>
          <a:p>
            <a:pPr indent="-304800" lvl="0" marL="457200" rtl="0" algn="l">
              <a:spcBef>
                <a:spcPts val="0"/>
              </a:spcBef>
              <a:spcAft>
                <a:spcPts val="0"/>
              </a:spcAft>
              <a:buSzPts val="1200"/>
              <a:buChar char="●"/>
            </a:pPr>
            <a:r>
              <a:rPr lang="en" sz="1200"/>
              <a:t>Available materials include:</a:t>
            </a:r>
            <a:endParaRPr sz="1200"/>
          </a:p>
          <a:p>
            <a:pPr indent="-304800" lvl="1" marL="914400" rtl="0" algn="l">
              <a:spcBef>
                <a:spcPts val="0"/>
              </a:spcBef>
              <a:spcAft>
                <a:spcPts val="0"/>
              </a:spcAft>
              <a:buSzPts val="1200"/>
              <a:buChar char="○"/>
            </a:pPr>
            <a:r>
              <a:rPr lang="en" sz="1200"/>
              <a:t>Flexible PLA</a:t>
            </a:r>
            <a:endParaRPr sz="1200"/>
          </a:p>
          <a:p>
            <a:pPr indent="-304800" lvl="1" marL="914400" rtl="0" algn="l">
              <a:spcBef>
                <a:spcPts val="0"/>
              </a:spcBef>
              <a:spcAft>
                <a:spcPts val="0"/>
              </a:spcAft>
              <a:buSzPts val="1200"/>
              <a:buChar char="○"/>
            </a:pPr>
            <a:r>
              <a:rPr lang="en" sz="1200"/>
              <a:t>Standard PLA</a:t>
            </a:r>
            <a:endParaRPr sz="1200"/>
          </a:p>
          <a:p>
            <a:pPr indent="-304800" lvl="1" marL="914400" rtl="0" algn="l">
              <a:spcBef>
                <a:spcPts val="0"/>
              </a:spcBef>
              <a:spcAft>
                <a:spcPts val="0"/>
              </a:spcAft>
              <a:buSzPts val="1200"/>
              <a:buChar char="○"/>
            </a:pPr>
            <a:r>
              <a:rPr lang="en" sz="1200"/>
              <a:t>ABS</a:t>
            </a:r>
            <a:endParaRPr sz="1200"/>
          </a:p>
          <a:p>
            <a:pPr indent="-304800" lvl="1" marL="914400" rtl="0" algn="l">
              <a:spcBef>
                <a:spcPts val="0"/>
              </a:spcBef>
              <a:spcAft>
                <a:spcPts val="0"/>
              </a:spcAft>
              <a:buSzPts val="1200"/>
              <a:buChar char="○"/>
            </a:pPr>
            <a:r>
              <a:rPr lang="en" sz="1200"/>
              <a:t>And PETG</a:t>
            </a:r>
            <a:endParaRPr sz="1200"/>
          </a:p>
          <a:p>
            <a:pPr indent="-304800" lvl="0" marL="457200" rtl="0" algn="l">
              <a:spcBef>
                <a:spcPts val="0"/>
              </a:spcBef>
              <a:spcAft>
                <a:spcPts val="0"/>
              </a:spcAft>
              <a:buSzPts val="1200"/>
              <a:buChar char="●"/>
            </a:pPr>
            <a:r>
              <a:rPr lang="en" sz="1200"/>
              <a:t>Submit parts for manufacturing through maker.umd.edu</a:t>
            </a:r>
            <a:endParaRPr sz="1200"/>
          </a:p>
        </p:txBody>
      </p:sp>
      <p:sp>
        <p:nvSpPr>
          <p:cNvPr id="140" name="Google Shape;140;p22"/>
          <p:cNvSpPr txBox="1"/>
          <p:nvPr>
            <p:ph idx="3" type="subTitle"/>
          </p:nvPr>
        </p:nvSpPr>
        <p:spPr>
          <a:xfrm>
            <a:off x="6071575" y="1392025"/>
            <a:ext cx="2418300" cy="2225700"/>
          </a:xfrm>
          <a:prstGeom prst="rect">
            <a:avLst/>
          </a:prstGeom>
        </p:spPr>
        <p:txBody>
          <a:bodyPr anchorCtr="0" anchor="t" bIns="45700" lIns="45700" spcFirstLastPara="1" rIns="45700" wrap="square" tIns="45700">
            <a:noAutofit/>
          </a:bodyPr>
          <a:lstStyle/>
          <a:p>
            <a:pPr indent="0" lvl="0" marL="0" rtl="0" algn="ctr">
              <a:spcBef>
                <a:spcPts val="0"/>
              </a:spcBef>
              <a:spcAft>
                <a:spcPts val="0"/>
              </a:spcAft>
              <a:buNone/>
            </a:pPr>
            <a:r>
              <a:rPr lang="en">
                <a:solidFill>
                  <a:schemeClr val="dk1"/>
                </a:solidFill>
              </a:rPr>
              <a:t>Rapid Prototyping Center</a:t>
            </a:r>
            <a:endParaRPr>
              <a:solidFill>
                <a:schemeClr val="dk1"/>
              </a:solidFill>
            </a:endParaRPr>
          </a:p>
          <a:p>
            <a:pPr indent="0" lvl="0" marL="0" rtl="0" algn="ctr">
              <a:spcBef>
                <a:spcPts val="0"/>
              </a:spcBef>
              <a:spcAft>
                <a:spcPts val="0"/>
              </a:spcAft>
              <a:buNone/>
            </a:pPr>
            <a:r>
              <a:rPr lang="en">
                <a:solidFill>
                  <a:schemeClr val="dk1"/>
                </a:solidFill>
              </a:rPr>
              <a:t>(RPC)</a:t>
            </a:r>
            <a:endParaRPr sz="1200"/>
          </a:p>
          <a:p>
            <a:pPr indent="-304800" lvl="0" marL="457200" rtl="0" algn="l">
              <a:spcBef>
                <a:spcPts val="0"/>
              </a:spcBef>
              <a:spcAft>
                <a:spcPts val="0"/>
              </a:spcAft>
              <a:buSzPts val="1200"/>
              <a:buChar char="●"/>
            </a:pPr>
            <a:r>
              <a:rPr lang="en" sz="1200"/>
              <a:t>Allows for training and independent work on many machines including:</a:t>
            </a:r>
            <a:endParaRPr sz="1200"/>
          </a:p>
          <a:p>
            <a:pPr indent="-304800" lvl="1" marL="914400" rtl="0" algn="l">
              <a:spcBef>
                <a:spcPts val="0"/>
              </a:spcBef>
              <a:spcAft>
                <a:spcPts val="0"/>
              </a:spcAft>
              <a:buSzPts val="1200"/>
              <a:buChar char="○"/>
            </a:pPr>
            <a:r>
              <a:rPr lang="en" sz="1200"/>
              <a:t>Prusa</a:t>
            </a:r>
            <a:endParaRPr sz="1200"/>
          </a:p>
          <a:p>
            <a:pPr indent="-304800" lvl="1" marL="914400" rtl="0" algn="l">
              <a:spcBef>
                <a:spcPts val="0"/>
              </a:spcBef>
              <a:spcAft>
                <a:spcPts val="0"/>
              </a:spcAft>
              <a:buSzPts val="1200"/>
              <a:buChar char="○"/>
            </a:pPr>
            <a:r>
              <a:rPr lang="en" sz="1200"/>
              <a:t>Raise3D N2 Plus</a:t>
            </a:r>
            <a:endParaRPr sz="1200"/>
          </a:p>
          <a:p>
            <a:pPr indent="-304800" lvl="1" marL="914400" rtl="0" algn="l">
              <a:spcBef>
                <a:spcPts val="0"/>
              </a:spcBef>
              <a:spcAft>
                <a:spcPts val="0"/>
              </a:spcAft>
              <a:buSzPts val="1200"/>
              <a:buChar char="○"/>
            </a:pPr>
            <a:r>
              <a:rPr lang="en" sz="1200"/>
              <a:t>Formlabs Form 3</a:t>
            </a:r>
            <a:endParaRPr sz="1200"/>
          </a:p>
          <a:p>
            <a:pPr indent="-304800" lvl="1" marL="914400" rtl="0" algn="l">
              <a:spcBef>
                <a:spcPts val="0"/>
              </a:spcBef>
              <a:spcAft>
                <a:spcPts val="0"/>
              </a:spcAft>
              <a:buSzPts val="1200"/>
              <a:buChar char="○"/>
            </a:pPr>
            <a:r>
              <a:rPr lang="en" sz="1200"/>
              <a:t>Epilog Fusion Laser Cutter and Engraver</a:t>
            </a:r>
            <a:endParaRPr sz="1200"/>
          </a:p>
          <a:p>
            <a:pPr indent="-304800" lvl="0" marL="457200" rtl="0" algn="l">
              <a:spcBef>
                <a:spcPts val="0"/>
              </a:spcBef>
              <a:spcAft>
                <a:spcPts val="0"/>
              </a:spcAft>
              <a:buSzPts val="1200"/>
              <a:buChar char="●"/>
            </a:pPr>
            <a:r>
              <a:rPr lang="en" sz="1200"/>
              <a:t>Stop in to get a safety tour and start your training</a:t>
            </a:r>
            <a:endParaRPr sz="1200"/>
          </a:p>
        </p:txBody>
      </p:sp>
      <p:sp>
        <p:nvSpPr>
          <p:cNvPr id="141" name="Google Shape;141;p22"/>
          <p:cNvSpPr txBox="1"/>
          <p:nvPr>
            <p:ph idx="4" type="subTitle"/>
          </p:nvPr>
        </p:nvSpPr>
        <p:spPr>
          <a:xfrm>
            <a:off x="4089400" y="4630425"/>
            <a:ext cx="3530700" cy="193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142" name="Google Shape;142;p22"/>
          <p:cNvPicPr preferRelativeResize="0"/>
          <p:nvPr/>
        </p:nvPicPr>
        <p:blipFill>
          <a:blip r:embed="rId3">
            <a:alphaModFix/>
          </a:blip>
          <a:stretch>
            <a:fillRect/>
          </a:stretch>
        </p:blipFill>
        <p:spPr>
          <a:xfrm>
            <a:off x="192550" y="4304800"/>
            <a:ext cx="3028549" cy="735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p23"/>
          <p:cNvSpPr txBox="1"/>
          <p:nvPr>
            <p:ph type="title"/>
          </p:nvPr>
        </p:nvSpPr>
        <p:spPr>
          <a:xfrm>
            <a:off x="633375" y="591400"/>
            <a:ext cx="2414700" cy="534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Applications</a:t>
            </a:r>
            <a:endParaRPr/>
          </a:p>
        </p:txBody>
      </p:sp>
      <p:sp>
        <p:nvSpPr>
          <p:cNvPr id="148" name="Google Shape;148;p23"/>
          <p:cNvSpPr txBox="1"/>
          <p:nvPr>
            <p:ph idx="5" type="title"/>
          </p:nvPr>
        </p:nvSpPr>
        <p:spPr>
          <a:xfrm>
            <a:off x="633375" y="1342575"/>
            <a:ext cx="2676000" cy="2657700"/>
          </a:xfrm>
          <a:prstGeom prst="rect">
            <a:avLst/>
          </a:prstGeom>
        </p:spPr>
        <p:txBody>
          <a:bodyPr anchorCtr="0" anchor="t" bIns="0" lIns="0" spcFirstLastPara="1" rIns="0" wrap="square" tIns="0">
            <a:noAutofit/>
          </a:bodyPr>
          <a:lstStyle/>
          <a:p>
            <a:pPr indent="-311150" lvl="0" marL="457200" rtl="0" algn="l">
              <a:spcBef>
                <a:spcPts val="0"/>
              </a:spcBef>
              <a:spcAft>
                <a:spcPts val="0"/>
              </a:spcAft>
              <a:buClr>
                <a:schemeClr val="dk1"/>
              </a:buClr>
              <a:buSzPts val="1300"/>
              <a:buChar char="●"/>
            </a:pPr>
            <a:r>
              <a:rPr lang="en">
                <a:solidFill>
                  <a:schemeClr val="dk1"/>
                </a:solidFill>
              </a:rPr>
              <a:t>High quality prototyping for research, business proposals, and personal use</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Figurines, models, and made-to-use parts</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3D scanning (AFL and RPL)</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Printable materials include:</a:t>
            </a:r>
            <a:endParaRPr>
              <a:solidFill>
                <a:schemeClr val="dk1"/>
              </a:solidFill>
            </a:endParaRPr>
          </a:p>
          <a:p>
            <a:pPr indent="-298450" lvl="1" marL="914400" rtl="0" algn="l">
              <a:spcBef>
                <a:spcPts val="0"/>
              </a:spcBef>
              <a:spcAft>
                <a:spcPts val="0"/>
              </a:spcAft>
              <a:buSzPts val="1100"/>
              <a:buChar char="○"/>
            </a:pPr>
            <a:r>
              <a:rPr b="0" lang="en" sz="1100"/>
              <a:t>Plastic</a:t>
            </a:r>
            <a:endParaRPr b="0" sz="1100"/>
          </a:p>
          <a:p>
            <a:pPr indent="-298450" lvl="1" marL="914400" rtl="0" algn="l">
              <a:spcBef>
                <a:spcPts val="0"/>
              </a:spcBef>
              <a:spcAft>
                <a:spcPts val="0"/>
              </a:spcAft>
              <a:buSzPts val="1100"/>
              <a:buChar char="○"/>
            </a:pPr>
            <a:r>
              <a:rPr b="0" lang="en" sz="1100"/>
              <a:t>Nylon</a:t>
            </a:r>
            <a:endParaRPr b="0" sz="1100"/>
          </a:p>
          <a:p>
            <a:pPr indent="-298450" lvl="1" marL="914400" rtl="0" algn="l">
              <a:spcBef>
                <a:spcPts val="0"/>
              </a:spcBef>
              <a:spcAft>
                <a:spcPts val="0"/>
              </a:spcAft>
              <a:buSzPts val="1100"/>
              <a:buChar char="○"/>
            </a:pPr>
            <a:r>
              <a:rPr b="0" lang="en" sz="1100"/>
              <a:t>PC</a:t>
            </a:r>
            <a:endParaRPr b="0" sz="1100"/>
          </a:p>
          <a:p>
            <a:pPr indent="-298450" lvl="1" marL="914400" rtl="0" algn="l">
              <a:spcBef>
                <a:spcPts val="0"/>
              </a:spcBef>
              <a:spcAft>
                <a:spcPts val="0"/>
              </a:spcAft>
              <a:buSzPts val="1100"/>
              <a:buChar char="○"/>
            </a:pPr>
            <a:r>
              <a:rPr b="0" lang="en" sz="1100"/>
              <a:t>PPSF</a:t>
            </a:r>
            <a:endParaRPr b="0" sz="1100"/>
          </a:p>
          <a:p>
            <a:pPr indent="-298450" lvl="1" marL="914400" rtl="0" algn="l">
              <a:spcBef>
                <a:spcPts val="0"/>
              </a:spcBef>
              <a:spcAft>
                <a:spcPts val="0"/>
              </a:spcAft>
              <a:buSzPts val="1100"/>
              <a:buChar char="○"/>
            </a:pPr>
            <a:r>
              <a:rPr b="0" lang="en" sz="1100"/>
              <a:t>ABS</a:t>
            </a:r>
            <a:endParaRPr b="0" sz="1100"/>
          </a:p>
          <a:p>
            <a:pPr indent="-298450" lvl="1" marL="914400" rtl="0" algn="l">
              <a:spcBef>
                <a:spcPts val="0"/>
              </a:spcBef>
              <a:spcAft>
                <a:spcPts val="0"/>
              </a:spcAft>
              <a:buSzPts val="1100"/>
              <a:buChar char="○"/>
            </a:pPr>
            <a:r>
              <a:rPr b="0" lang="en" sz="1100"/>
              <a:t>Resin</a:t>
            </a:r>
            <a:endParaRPr b="0" sz="1100"/>
          </a:p>
          <a:p>
            <a:pPr indent="-304800" lvl="0" marL="457200" rtl="0" algn="l">
              <a:spcBef>
                <a:spcPts val="0"/>
              </a:spcBef>
              <a:spcAft>
                <a:spcPts val="0"/>
              </a:spcAft>
              <a:buClr>
                <a:schemeClr val="dk1"/>
              </a:buClr>
              <a:buSzPts val="1200"/>
              <a:buChar char="●"/>
            </a:pPr>
            <a:r>
              <a:rPr lang="en" sz="1200">
                <a:solidFill>
                  <a:schemeClr val="dk1"/>
                </a:solidFill>
              </a:rPr>
              <a:t>Laser cutters also available</a:t>
            </a:r>
            <a:endParaRPr sz="1200">
              <a:solidFill>
                <a:schemeClr val="dk1"/>
              </a:solidFill>
            </a:endParaRPr>
          </a:p>
        </p:txBody>
      </p:sp>
      <p:pic>
        <p:nvPicPr>
          <p:cNvPr id="149" name="Google Shape;149;p23"/>
          <p:cNvPicPr preferRelativeResize="0"/>
          <p:nvPr/>
        </p:nvPicPr>
        <p:blipFill rotWithShape="1">
          <a:blip r:embed="rId3">
            <a:alphaModFix/>
          </a:blip>
          <a:srcRect b="0" l="0" r="0" t="17033"/>
          <a:stretch/>
        </p:blipFill>
        <p:spPr>
          <a:xfrm>
            <a:off x="7026950" y="0"/>
            <a:ext cx="2071800" cy="2531700"/>
          </a:xfrm>
          <a:prstGeom prst="roundRect">
            <a:avLst>
              <a:gd fmla="val 16667" name="adj"/>
            </a:avLst>
          </a:prstGeom>
          <a:noFill/>
          <a:ln>
            <a:noFill/>
          </a:ln>
        </p:spPr>
      </p:pic>
      <p:pic>
        <p:nvPicPr>
          <p:cNvPr id="150" name="Google Shape;150;p23"/>
          <p:cNvPicPr preferRelativeResize="0"/>
          <p:nvPr/>
        </p:nvPicPr>
        <p:blipFill>
          <a:blip r:embed="rId4">
            <a:alphaModFix/>
          </a:blip>
          <a:stretch>
            <a:fillRect/>
          </a:stretch>
        </p:blipFill>
        <p:spPr>
          <a:xfrm>
            <a:off x="6137700" y="2659425"/>
            <a:ext cx="2964600" cy="2223600"/>
          </a:xfrm>
          <a:prstGeom prst="roundRect">
            <a:avLst>
              <a:gd fmla="val 16667" name="adj"/>
            </a:avLst>
          </a:prstGeom>
          <a:noFill/>
          <a:ln>
            <a:noFill/>
          </a:ln>
        </p:spPr>
      </p:pic>
      <p:pic>
        <p:nvPicPr>
          <p:cNvPr id="151" name="Google Shape;151;p23"/>
          <p:cNvPicPr preferRelativeResize="0"/>
          <p:nvPr/>
        </p:nvPicPr>
        <p:blipFill rotWithShape="1">
          <a:blip r:embed="rId5">
            <a:alphaModFix/>
          </a:blip>
          <a:srcRect b="0" l="8727" r="5457" t="18831"/>
          <a:stretch/>
        </p:blipFill>
        <p:spPr>
          <a:xfrm>
            <a:off x="3700326" y="154225"/>
            <a:ext cx="3261000" cy="2312400"/>
          </a:xfrm>
          <a:prstGeom prst="roundRect">
            <a:avLst>
              <a:gd fmla="val 16667" name="adj"/>
            </a:avLst>
          </a:prstGeom>
          <a:noFill/>
          <a:ln>
            <a:noFill/>
          </a:ln>
        </p:spPr>
      </p:pic>
      <p:pic>
        <p:nvPicPr>
          <p:cNvPr id="152" name="Google Shape;152;p23"/>
          <p:cNvPicPr preferRelativeResize="0"/>
          <p:nvPr/>
        </p:nvPicPr>
        <p:blipFill rotWithShape="1">
          <a:blip r:embed="rId6">
            <a:alphaModFix/>
          </a:blip>
          <a:srcRect b="0" l="13863" r="7723" t="0"/>
          <a:stretch/>
        </p:blipFill>
        <p:spPr>
          <a:xfrm rot="-5400000">
            <a:off x="3774025" y="2433225"/>
            <a:ext cx="1899000" cy="2676000"/>
          </a:xfrm>
          <a:prstGeom prst="roundRect">
            <a:avLst>
              <a:gd fmla="val 16667" name="adj"/>
            </a:avLst>
          </a:prstGeom>
          <a:noFill/>
          <a:ln>
            <a:noFill/>
          </a:ln>
        </p:spPr>
      </p:pic>
      <p:pic>
        <p:nvPicPr>
          <p:cNvPr id="153" name="Google Shape;153;p23"/>
          <p:cNvPicPr preferRelativeResize="0"/>
          <p:nvPr/>
        </p:nvPicPr>
        <p:blipFill>
          <a:blip r:embed="rId7">
            <a:alphaModFix/>
          </a:blip>
          <a:stretch>
            <a:fillRect/>
          </a:stretch>
        </p:blipFill>
        <p:spPr>
          <a:xfrm>
            <a:off x="192550" y="4304800"/>
            <a:ext cx="3028549" cy="735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Fused deposition modelling</a:t>
            </a:r>
            <a:endParaRPr/>
          </a:p>
        </p:txBody>
      </p:sp>
      <p:pic>
        <p:nvPicPr>
          <p:cNvPr id="159" name="Google Shape;159;p24"/>
          <p:cNvPicPr preferRelativeResize="0"/>
          <p:nvPr/>
        </p:nvPicPr>
        <p:blipFill>
          <a:blip r:embed="rId3">
            <a:alphaModFix/>
          </a:blip>
          <a:stretch>
            <a:fillRect/>
          </a:stretch>
        </p:blipFill>
        <p:spPr>
          <a:xfrm>
            <a:off x="403025" y="1603150"/>
            <a:ext cx="3422050" cy="2865975"/>
          </a:xfrm>
          <a:prstGeom prst="rect">
            <a:avLst/>
          </a:prstGeom>
          <a:noFill/>
          <a:ln>
            <a:noFill/>
          </a:ln>
        </p:spPr>
      </p:pic>
      <p:grpSp>
        <p:nvGrpSpPr>
          <p:cNvPr id="160" name="Google Shape;160;p24"/>
          <p:cNvGrpSpPr/>
          <p:nvPr/>
        </p:nvGrpSpPr>
        <p:grpSpPr>
          <a:xfrm>
            <a:off x="7454555" y="1833513"/>
            <a:ext cx="1412357" cy="2405225"/>
            <a:chOff x="5047549" y="1945343"/>
            <a:chExt cx="2411400" cy="4197600"/>
          </a:xfrm>
        </p:grpSpPr>
        <p:sp>
          <p:nvSpPr>
            <p:cNvPr id="161" name="Google Shape;161;p24"/>
            <p:cNvSpPr/>
            <p:nvPr/>
          </p:nvSpPr>
          <p:spPr>
            <a:xfrm>
              <a:off x="5047549" y="1945343"/>
              <a:ext cx="2411400" cy="41976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descr="Screen Shot 2014-12-03 at 9.07.24 PM.png" id="162" name="Google Shape;162;p24"/>
            <p:cNvPicPr preferRelativeResize="0"/>
            <p:nvPr/>
          </p:nvPicPr>
          <p:blipFill rotWithShape="1">
            <a:blip r:embed="rId4">
              <a:alphaModFix/>
            </a:blip>
            <a:srcRect b="0" l="0" r="0" t="0"/>
            <a:stretch/>
          </p:blipFill>
          <p:spPr>
            <a:xfrm>
              <a:off x="5047549" y="1945343"/>
              <a:ext cx="2411400" cy="4197600"/>
            </a:xfrm>
            <a:prstGeom prst="rect">
              <a:avLst/>
            </a:prstGeom>
            <a:noFill/>
            <a:ln>
              <a:noFill/>
            </a:ln>
          </p:spPr>
        </p:pic>
      </p:grpSp>
      <p:sp>
        <p:nvSpPr>
          <p:cNvPr id="163" name="Google Shape;163;p24"/>
          <p:cNvSpPr txBox="1"/>
          <p:nvPr/>
        </p:nvSpPr>
        <p:spPr>
          <a:xfrm>
            <a:off x="4021225" y="1925025"/>
            <a:ext cx="2919000" cy="12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Montserrat"/>
                <a:ea typeface="Montserrat"/>
                <a:cs typeface="Montserrat"/>
                <a:sym typeface="Montserrat"/>
              </a:rPr>
              <a:t>The Extruder: </a:t>
            </a:r>
            <a:r>
              <a:rPr lang="en" sz="1800">
                <a:latin typeface="Montserrat"/>
                <a:ea typeface="Montserrat"/>
                <a:cs typeface="Montserrat"/>
                <a:sym typeface="Montserrat"/>
              </a:rPr>
              <a:t>Tiny computer controlled hot glue gun on Steroids</a:t>
            </a:r>
            <a:endParaRPr sz="18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